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8" r:id="rId3"/>
    <p:sldMasterId id="2147483706" r:id="rId4"/>
    <p:sldMasterId id="2147483728" r:id="rId5"/>
  </p:sldMasterIdLst>
  <p:notesMasterIdLst>
    <p:notesMasterId r:id="rId48"/>
  </p:notesMasterIdLst>
  <p:sldIdLst>
    <p:sldId id="345" r:id="rId6"/>
    <p:sldId id="344" r:id="rId7"/>
    <p:sldId id="346" r:id="rId8"/>
    <p:sldId id="347" r:id="rId9"/>
    <p:sldId id="349" r:id="rId10"/>
    <p:sldId id="351" r:id="rId11"/>
    <p:sldId id="352" r:id="rId12"/>
    <p:sldId id="353" r:id="rId13"/>
    <p:sldId id="365" r:id="rId14"/>
    <p:sldId id="374" r:id="rId15"/>
    <p:sldId id="366" r:id="rId16"/>
    <p:sldId id="368" r:id="rId17"/>
    <p:sldId id="369" r:id="rId18"/>
    <p:sldId id="370" r:id="rId19"/>
    <p:sldId id="371" r:id="rId20"/>
    <p:sldId id="372" r:id="rId21"/>
    <p:sldId id="373" r:id="rId22"/>
    <p:sldId id="355" r:id="rId23"/>
    <p:sldId id="357" r:id="rId24"/>
    <p:sldId id="358" r:id="rId25"/>
    <p:sldId id="359" r:id="rId26"/>
    <p:sldId id="256" r:id="rId27"/>
    <p:sldId id="340" r:id="rId28"/>
    <p:sldId id="361" r:id="rId29"/>
    <p:sldId id="362" r:id="rId30"/>
    <p:sldId id="363" r:id="rId31"/>
    <p:sldId id="341" r:id="rId32"/>
    <p:sldId id="342" r:id="rId33"/>
    <p:sldId id="343" r:id="rId34"/>
    <p:sldId id="324" r:id="rId35"/>
    <p:sldId id="325" r:id="rId36"/>
    <p:sldId id="329" r:id="rId37"/>
    <p:sldId id="330" r:id="rId38"/>
    <p:sldId id="331" r:id="rId39"/>
    <p:sldId id="332" r:id="rId40"/>
    <p:sldId id="333" r:id="rId41"/>
    <p:sldId id="334" r:id="rId42"/>
    <p:sldId id="360" r:id="rId43"/>
    <p:sldId id="364" r:id="rId44"/>
    <p:sldId id="376" r:id="rId45"/>
    <p:sldId id="367" r:id="rId46"/>
    <p:sldId id="3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44" y="-13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Vikram\RIT\Final%20Report\Iodine%20Rituxima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Vikram\RIT\Final%20Report\Iodine%20Rituxima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Vikram\RIT\Final%20Report\lutetium%20stud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Vikram\RIT\Final%20Report\lutetium%20stud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Vikram\RIT\Final%20Report\trastuzumab.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Vikram\RIT\Final%20Report\trastuzuma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a:pPr>
            <a:r>
              <a:rPr lang="en-US" dirty="0"/>
              <a:t>Tumor</a:t>
            </a:r>
            <a:r>
              <a:rPr lang="en-US" baseline="0" dirty="0"/>
              <a:t> </a:t>
            </a:r>
            <a:r>
              <a:rPr lang="en-US" baseline="0" dirty="0" smtClean="0"/>
              <a:t>Activity</a:t>
            </a:r>
            <a:endParaRPr lang="en-US" dirty="0"/>
          </a:p>
        </c:rich>
      </c:tx>
      <c:layout/>
    </c:title>
    <c:plotArea>
      <c:layout/>
      <c:scatterChart>
        <c:scatterStyle val="smoothMarker"/>
        <c:ser>
          <c:idx val="0"/>
          <c:order val="0"/>
          <c:tx>
            <c:strRef>
              <c:f>'Tumor uptake (Nude +SCID)'!$E$5</c:f>
              <c:strCache>
                <c:ptCount val="1"/>
                <c:pt idx="0">
                  <c:v>ACTREC</c:v>
                </c:pt>
              </c:strCache>
            </c:strRef>
          </c:tx>
          <c:marker>
            <c:symbol val="none"/>
          </c:marker>
          <c:xVal>
            <c:numRef>
              <c:f>'Tumor uptake (Nude +SCID)'!$D$6:$D$10</c:f>
              <c:numCache>
                <c:formatCode>General</c:formatCode>
                <c:ptCount val="5"/>
                <c:pt idx="0">
                  <c:v>1</c:v>
                </c:pt>
                <c:pt idx="1">
                  <c:v>2</c:v>
                </c:pt>
                <c:pt idx="2">
                  <c:v>3</c:v>
                </c:pt>
                <c:pt idx="3">
                  <c:v>4</c:v>
                </c:pt>
                <c:pt idx="4">
                  <c:v>5</c:v>
                </c:pt>
              </c:numCache>
            </c:numRef>
          </c:xVal>
          <c:yVal>
            <c:numRef>
              <c:f>'Tumor uptake (Nude +SCID)'!$E$6:$E$10</c:f>
              <c:numCache>
                <c:formatCode>0.00</c:formatCode>
                <c:ptCount val="5"/>
                <c:pt idx="0">
                  <c:v>5.271304022455749</c:v>
                </c:pt>
                <c:pt idx="1">
                  <c:v>2.7600000000000002</c:v>
                </c:pt>
                <c:pt idx="2">
                  <c:v>1.8574999999999986</c:v>
                </c:pt>
                <c:pt idx="3">
                  <c:v>1.3130408756900782</c:v>
                </c:pt>
                <c:pt idx="4">
                  <c:v>1.0726131722493024</c:v>
                </c:pt>
              </c:numCache>
            </c:numRef>
          </c:yVal>
          <c:smooth val="1"/>
        </c:ser>
        <c:dLbls/>
        <c:axId val="57858688"/>
        <c:axId val="57893248"/>
      </c:scatterChart>
      <c:valAx>
        <c:axId val="57858688"/>
        <c:scaling>
          <c:orientation val="minMax"/>
        </c:scaling>
        <c:axPos val="b"/>
        <c:numFmt formatCode="General" sourceLinked="1"/>
        <c:tickLblPos val="nextTo"/>
        <c:txPr>
          <a:bodyPr/>
          <a:lstStyle/>
          <a:p>
            <a:pPr>
              <a:defRPr lang="en-IN"/>
            </a:pPr>
            <a:endParaRPr lang="en-US"/>
          </a:p>
        </c:txPr>
        <c:crossAx val="57893248"/>
        <c:crosses val="autoZero"/>
        <c:crossBetween val="midCat"/>
      </c:valAx>
      <c:valAx>
        <c:axId val="57893248"/>
        <c:scaling>
          <c:orientation val="minMax"/>
        </c:scaling>
        <c:axPos val="l"/>
        <c:numFmt formatCode="0.00" sourceLinked="1"/>
        <c:tickLblPos val="nextTo"/>
        <c:txPr>
          <a:bodyPr/>
          <a:lstStyle/>
          <a:p>
            <a:pPr>
              <a:defRPr lang="en-IN"/>
            </a:pPr>
            <a:endParaRPr lang="en-US"/>
          </a:p>
        </c:txPr>
        <c:crossAx val="57858688"/>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a:pPr>
            <a:r>
              <a:rPr lang="en-US" sz="1400" dirty="0" err="1"/>
              <a:t>Biodistribution</a:t>
            </a:r>
            <a:r>
              <a:rPr lang="en-US" sz="1400" baseline="0" dirty="0"/>
              <a:t> </a:t>
            </a:r>
            <a:r>
              <a:rPr lang="en-US" sz="1400" baseline="0" dirty="0" smtClean="0"/>
              <a:t>of I131-Rituximab </a:t>
            </a:r>
            <a:r>
              <a:rPr lang="en-US" sz="1400" baseline="0" dirty="0"/>
              <a:t>in tumor </a:t>
            </a:r>
            <a:endParaRPr lang="en-US" sz="1400" baseline="0" dirty="0" smtClean="0"/>
          </a:p>
          <a:p>
            <a:pPr>
              <a:defRPr lang="en-IN"/>
            </a:pPr>
            <a:r>
              <a:rPr lang="en-US" sz="1400" baseline="0" dirty="0" smtClean="0"/>
              <a:t>Bearing mice</a:t>
            </a:r>
            <a:endParaRPr lang="en-US" sz="1400" dirty="0"/>
          </a:p>
        </c:rich>
      </c:tx>
      <c:layout>
        <c:manualLayout>
          <c:xMode val="edge"/>
          <c:yMode val="edge"/>
          <c:x val="0.12810807668028837"/>
          <c:y val="6.1943094895592014E-2"/>
        </c:manualLayout>
      </c:layout>
    </c:title>
    <c:plotArea>
      <c:layout/>
      <c:barChart>
        <c:barDir val="col"/>
        <c:grouping val="clustered"/>
        <c:ser>
          <c:idx val="0"/>
          <c:order val="0"/>
          <c:tx>
            <c:strRef>
              <c:f>'I131-Rituximab(Nude +SCID)'!$T$6:$T$7</c:f>
              <c:strCache>
                <c:ptCount val="1"/>
                <c:pt idx="0">
                  <c:v>Mean % Dose/gm 24hr</c:v>
                </c:pt>
              </c:strCache>
            </c:strRef>
          </c:tx>
          <c:errBars>
            <c:errBarType val="plus"/>
            <c:errValType val="cust"/>
            <c:plus>
              <c:numRef>
                <c:f>'I131-Rituximab(Nude +SCID)'!$AA$8:$AA$20</c:f>
                <c:numCache>
                  <c:formatCode>General</c:formatCode>
                  <c:ptCount val="13"/>
                  <c:pt idx="0">
                    <c:v>5.2138782921447024</c:v>
                  </c:pt>
                  <c:pt idx="1">
                    <c:v>1.2841650239371207</c:v>
                  </c:pt>
                  <c:pt idx="2">
                    <c:v>8.5415684302241139</c:v>
                  </c:pt>
                  <c:pt idx="3">
                    <c:v>1.7495751393853043</c:v>
                  </c:pt>
                  <c:pt idx="4">
                    <c:v>0.69144106661334004</c:v>
                  </c:pt>
                  <c:pt idx="5">
                    <c:v>1.8190087839922462</c:v>
                  </c:pt>
                  <c:pt idx="6">
                    <c:v>21.295947351148509</c:v>
                  </c:pt>
                  <c:pt idx="7">
                    <c:v>1.1160662424972876</c:v>
                  </c:pt>
                  <c:pt idx="8">
                    <c:v>5.7821157487023989</c:v>
                  </c:pt>
                  <c:pt idx="9">
                    <c:v>1.7821096165402088</c:v>
                  </c:pt>
                  <c:pt idx="10">
                    <c:v>1.0260423818198021</c:v>
                  </c:pt>
                  <c:pt idx="11">
                    <c:v>4.3099197301390664</c:v>
                  </c:pt>
                  <c:pt idx="12">
                    <c:v>6.735013186015772</c:v>
                  </c:pt>
                </c:numCache>
              </c:numRef>
            </c:plus>
            <c:minus>
              <c:numLit>
                <c:formatCode>General</c:formatCode>
                <c:ptCount val="1"/>
                <c:pt idx="0">
                  <c:v>1</c:v>
                </c:pt>
              </c:numLit>
            </c:minus>
          </c:errBars>
          <c:cat>
            <c:strRef>
              <c:f>'I131-Rituximab(Nude +SCID)'!$S$8:$S$20</c:f>
              <c:strCache>
                <c:ptCount val="13"/>
                <c:pt idx="0">
                  <c:v>Liver </c:v>
                </c:pt>
                <c:pt idx="1">
                  <c:v>Intestine</c:v>
                </c:pt>
                <c:pt idx="2">
                  <c:v>Stomach</c:v>
                </c:pt>
                <c:pt idx="3">
                  <c:v>Kidney</c:v>
                </c:pt>
                <c:pt idx="4">
                  <c:v>Heart</c:v>
                </c:pt>
                <c:pt idx="5">
                  <c:v>Lungs</c:v>
                </c:pt>
                <c:pt idx="6">
                  <c:v>Spleen</c:v>
                </c:pt>
                <c:pt idx="7">
                  <c:v>Muscle</c:v>
                </c:pt>
                <c:pt idx="8">
                  <c:v>Blood</c:v>
                </c:pt>
                <c:pt idx="9">
                  <c:v>Tibia</c:v>
                </c:pt>
                <c:pt idx="10">
                  <c:v>Thyroid</c:v>
                </c:pt>
                <c:pt idx="11">
                  <c:v>Tumor</c:v>
                </c:pt>
                <c:pt idx="12">
                  <c:v>Total Blood</c:v>
                </c:pt>
              </c:strCache>
            </c:strRef>
          </c:cat>
          <c:val>
            <c:numRef>
              <c:f>'I131-Rituximab(Nude +SCID)'!$T$8:$T$20</c:f>
              <c:numCache>
                <c:formatCode>0.00</c:formatCode>
                <c:ptCount val="13"/>
                <c:pt idx="0">
                  <c:v>5.2288175664841656</c:v>
                </c:pt>
                <c:pt idx="1">
                  <c:v>1.7666198880423758</c:v>
                </c:pt>
                <c:pt idx="2">
                  <c:v>9.1825442818560212</c:v>
                </c:pt>
                <c:pt idx="3">
                  <c:v>4.3680605819948104</c:v>
                </c:pt>
                <c:pt idx="4">
                  <c:v>2.0158515233062868</c:v>
                </c:pt>
                <c:pt idx="5">
                  <c:v>4.4541096290145044</c:v>
                </c:pt>
                <c:pt idx="6">
                  <c:v>19.058361814872306</c:v>
                </c:pt>
                <c:pt idx="7">
                  <c:v>0.89110044754612583</c:v>
                </c:pt>
                <c:pt idx="8">
                  <c:v>6.5125675692100691</c:v>
                </c:pt>
                <c:pt idx="9">
                  <c:v>1.9011161516665611</c:v>
                </c:pt>
                <c:pt idx="10">
                  <c:v>0.51733742259950533</c:v>
                </c:pt>
                <c:pt idx="11">
                  <c:v>5.271304022455749</c:v>
                </c:pt>
                <c:pt idx="12">
                  <c:v>8.0799824024357569</c:v>
                </c:pt>
              </c:numCache>
            </c:numRef>
          </c:val>
        </c:ser>
        <c:ser>
          <c:idx val="1"/>
          <c:order val="1"/>
          <c:tx>
            <c:strRef>
              <c:f>'I131-Rituximab(Nude +SCID)'!$U$6:$U$7</c:f>
              <c:strCache>
                <c:ptCount val="1"/>
                <c:pt idx="0">
                  <c:v>Mean % Dose/gm 48hr</c:v>
                </c:pt>
              </c:strCache>
            </c:strRef>
          </c:tx>
          <c:errBars>
            <c:errBarType val="plus"/>
            <c:errValType val="cust"/>
            <c:plus>
              <c:numRef>
                <c:f>'I131-Rituximab(Nude +SCID)'!$AB$8:$AB$20</c:f>
                <c:numCache>
                  <c:formatCode>General</c:formatCode>
                  <c:ptCount val="13"/>
                  <c:pt idx="0">
                    <c:v>0.47751823952747197</c:v>
                  </c:pt>
                  <c:pt idx="1">
                    <c:v>0.73352073649771765</c:v>
                  </c:pt>
                  <c:pt idx="2">
                    <c:v>8.8942135671981291</c:v>
                  </c:pt>
                  <c:pt idx="3">
                    <c:v>1.221512642689613</c:v>
                  </c:pt>
                  <c:pt idx="4">
                    <c:v>1.2913754028521054</c:v>
                  </c:pt>
                  <c:pt idx="5">
                    <c:v>1.2473080735068747</c:v>
                  </c:pt>
                  <c:pt idx="6">
                    <c:v>2.7045573604466209</c:v>
                  </c:pt>
                  <c:pt idx="7">
                    <c:v>1.8426305549807409</c:v>
                  </c:pt>
                  <c:pt idx="8">
                    <c:v>1.712121582262689</c:v>
                  </c:pt>
                  <c:pt idx="9">
                    <c:v>0.8946781871062961</c:v>
                  </c:pt>
                  <c:pt idx="10">
                    <c:v>0.18278989878117496</c:v>
                  </c:pt>
                  <c:pt idx="11">
                    <c:v>1.3664796620025732</c:v>
                  </c:pt>
                  <c:pt idx="12">
                    <c:v>2.0590638348619077</c:v>
                  </c:pt>
                </c:numCache>
              </c:numRef>
            </c:plus>
            <c:minus>
              <c:numLit>
                <c:formatCode>General</c:formatCode>
                <c:ptCount val="1"/>
                <c:pt idx="0">
                  <c:v>1</c:v>
                </c:pt>
              </c:numLit>
            </c:minus>
          </c:errBars>
          <c:cat>
            <c:strRef>
              <c:f>'I131-Rituximab(Nude +SCID)'!$S$8:$S$20</c:f>
              <c:strCache>
                <c:ptCount val="13"/>
                <c:pt idx="0">
                  <c:v>Liver </c:v>
                </c:pt>
                <c:pt idx="1">
                  <c:v>Intestine</c:v>
                </c:pt>
                <c:pt idx="2">
                  <c:v>Stomach</c:v>
                </c:pt>
                <c:pt idx="3">
                  <c:v>Kidney</c:v>
                </c:pt>
                <c:pt idx="4">
                  <c:v>Heart</c:v>
                </c:pt>
                <c:pt idx="5">
                  <c:v>Lungs</c:v>
                </c:pt>
                <c:pt idx="6">
                  <c:v>Spleen</c:v>
                </c:pt>
                <c:pt idx="7">
                  <c:v>Muscle</c:v>
                </c:pt>
                <c:pt idx="8">
                  <c:v>Blood</c:v>
                </c:pt>
                <c:pt idx="9">
                  <c:v>Tibia</c:v>
                </c:pt>
                <c:pt idx="10">
                  <c:v>Thyroid</c:v>
                </c:pt>
                <c:pt idx="11">
                  <c:v>Tumor</c:v>
                </c:pt>
                <c:pt idx="12">
                  <c:v>Total Blood</c:v>
                </c:pt>
              </c:strCache>
            </c:strRef>
          </c:cat>
          <c:val>
            <c:numRef>
              <c:f>'I131-Rituximab(Nude +SCID)'!$U$8:$U$20</c:f>
              <c:numCache>
                <c:formatCode>0.00</c:formatCode>
                <c:ptCount val="13"/>
                <c:pt idx="0">
                  <c:v>1.4396322577674356</c:v>
                </c:pt>
                <c:pt idx="1">
                  <c:v>0.94605569988915961</c:v>
                </c:pt>
                <c:pt idx="2">
                  <c:v>8.100969670274619</c:v>
                </c:pt>
                <c:pt idx="3">
                  <c:v>1.8280618124504402</c:v>
                </c:pt>
                <c:pt idx="4">
                  <c:v>1.3187582479010005</c:v>
                </c:pt>
                <c:pt idx="5">
                  <c:v>1.3144573289697468</c:v>
                </c:pt>
                <c:pt idx="6">
                  <c:v>3.5393000792166549</c:v>
                </c:pt>
                <c:pt idx="7">
                  <c:v>2.1136485439168826</c:v>
                </c:pt>
                <c:pt idx="8">
                  <c:v>2.4423005286922912</c:v>
                </c:pt>
                <c:pt idx="9">
                  <c:v>2.3025517090749572</c:v>
                </c:pt>
                <c:pt idx="10">
                  <c:v>0.31109624633267491</c:v>
                </c:pt>
                <c:pt idx="11">
                  <c:v>2.7600000000000002</c:v>
                </c:pt>
                <c:pt idx="12">
                  <c:v>3.2053040997418654</c:v>
                </c:pt>
              </c:numCache>
            </c:numRef>
          </c:val>
        </c:ser>
        <c:ser>
          <c:idx val="2"/>
          <c:order val="2"/>
          <c:tx>
            <c:strRef>
              <c:f>'I131-Rituximab(Nude +SCID)'!$V$6:$V$7</c:f>
              <c:strCache>
                <c:ptCount val="1"/>
                <c:pt idx="0">
                  <c:v>Mean % Dose/gm 72hr</c:v>
                </c:pt>
              </c:strCache>
            </c:strRef>
          </c:tx>
          <c:errBars>
            <c:errBarType val="plus"/>
            <c:errValType val="cust"/>
            <c:plus>
              <c:numRef>
                <c:f>'I131-Rituximab(Nude +SCID)'!$AC$8:$AC$20</c:f>
                <c:numCache>
                  <c:formatCode>General</c:formatCode>
                  <c:ptCount val="13"/>
                  <c:pt idx="0">
                    <c:v>0.5089148786578287</c:v>
                  </c:pt>
                  <c:pt idx="1">
                    <c:v>0.22099391798051365</c:v>
                  </c:pt>
                  <c:pt idx="2">
                    <c:v>2.7057227601107678</c:v>
                  </c:pt>
                  <c:pt idx="3">
                    <c:v>0.22690009112663048</c:v>
                  </c:pt>
                  <c:pt idx="4">
                    <c:v>0.32868357552106692</c:v>
                  </c:pt>
                  <c:pt idx="5">
                    <c:v>0.78234570463446362</c:v>
                  </c:pt>
                  <c:pt idx="6">
                    <c:v>0.83346656756906157</c:v>
                  </c:pt>
                  <c:pt idx="7">
                    <c:v>0.25394043449872467</c:v>
                  </c:pt>
                  <c:pt idx="8">
                    <c:v>1.4976840447157844</c:v>
                  </c:pt>
                  <c:pt idx="9">
                    <c:v>0.52741779414937251</c:v>
                  </c:pt>
                  <c:pt idx="10">
                    <c:v>0.34334527780855367</c:v>
                  </c:pt>
                  <c:pt idx="11">
                    <c:v>0.62681071039562464</c:v>
                  </c:pt>
                  <c:pt idx="12">
                    <c:v>1.5528907721600358</c:v>
                  </c:pt>
                </c:numCache>
              </c:numRef>
            </c:plus>
            <c:minus>
              <c:numLit>
                <c:formatCode>General</c:formatCode>
                <c:ptCount val="1"/>
                <c:pt idx="0">
                  <c:v>1</c:v>
                </c:pt>
              </c:numLit>
            </c:minus>
          </c:errBars>
          <c:cat>
            <c:strRef>
              <c:f>'I131-Rituximab(Nude +SCID)'!$S$8:$S$20</c:f>
              <c:strCache>
                <c:ptCount val="13"/>
                <c:pt idx="0">
                  <c:v>Liver </c:v>
                </c:pt>
                <c:pt idx="1">
                  <c:v>Intestine</c:v>
                </c:pt>
                <c:pt idx="2">
                  <c:v>Stomach</c:v>
                </c:pt>
                <c:pt idx="3">
                  <c:v>Kidney</c:v>
                </c:pt>
                <c:pt idx="4">
                  <c:v>Heart</c:v>
                </c:pt>
                <c:pt idx="5">
                  <c:v>Lungs</c:v>
                </c:pt>
                <c:pt idx="6">
                  <c:v>Spleen</c:v>
                </c:pt>
                <c:pt idx="7">
                  <c:v>Muscle</c:v>
                </c:pt>
                <c:pt idx="8">
                  <c:v>Blood</c:v>
                </c:pt>
                <c:pt idx="9">
                  <c:v>Tibia</c:v>
                </c:pt>
                <c:pt idx="10">
                  <c:v>Thyroid</c:v>
                </c:pt>
                <c:pt idx="11">
                  <c:v>Tumor</c:v>
                </c:pt>
                <c:pt idx="12">
                  <c:v>Total Blood</c:v>
                </c:pt>
              </c:strCache>
            </c:strRef>
          </c:cat>
          <c:val>
            <c:numRef>
              <c:f>'I131-Rituximab(Nude +SCID)'!$V$8:$V$20</c:f>
              <c:numCache>
                <c:formatCode>0.00</c:formatCode>
                <c:ptCount val="13"/>
                <c:pt idx="0">
                  <c:v>1.1529730383123762</c:v>
                </c:pt>
                <c:pt idx="1">
                  <c:v>0.54658959295152421</c:v>
                </c:pt>
                <c:pt idx="2">
                  <c:v>3.1854947535655129</c:v>
                </c:pt>
                <c:pt idx="3">
                  <c:v>1.0647219892702573</c:v>
                </c:pt>
                <c:pt idx="4">
                  <c:v>0.64405648358359635</c:v>
                </c:pt>
                <c:pt idx="5">
                  <c:v>1.3487337530869017</c:v>
                </c:pt>
                <c:pt idx="6">
                  <c:v>0.9803072113058604</c:v>
                </c:pt>
                <c:pt idx="7">
                  <c:v>8.4742356278159056E-2</c:v>
                </c:pt>
                <c:pt idx="8">
                  <c:v>1.6323424290283</c:v>
                </c:pt>
                <c:pt idx="9">
                  <c:v>0.77156980755473292</c:v>
                </c:pt>
                <c:pt idx="10">
                  <c:v>0.74356747582615657</c:v>
                </c:pt>
                <c:pt idx="11">
                  <c:v>1.857499999999999</c:v>
                </c:pt>
                <c:pt idx="12">
                  <c:v>1.9169407641253917</c:v>
                </c:pt>
              </c:numCache>
            </c:numRef>
          </c:val>
        </c:ser>
        <c:ser>
          <c:idx val="3"/>
          <c:order val="3"/>
          <c:tx>
            <c:strRef>
              <c:f>'I131-Rituximab(Nude +SCID)'!$W$6:$W$7</c:f>
              <c:strCache>
                <c:ptCount val="1"/>
                <c:pt idx="0">
                  <c:v>Mean % Dose/gm 96hr</c:v>
                </c:pt>
              </c:strCache>
            </c:strRef>
          </c:tx>
          <c:errBars>
            <c:errBarType val="plus"/>
            <c:errValType val="cust"/>
            <c:plus>
              <c:numRef>
                <c:f>'I131-Rituximab(Nude +SCID)'!$AD$8:$AD$20</c:f>
                <c:numCache>
                  <c:formatCode>General</c:formatCode>
                  <c:ptCount val="13"/>
                  <c:pt idx="0">
                    <c:v>1.2247982803556801</c:v>
                  </c:pt>
                  <c:pt idx="1">
                    <c:v>0.60033997658766902</c:v>
                  </c:pt>
                  <c:pt idx="2">
                    <c:v>0.76569361908904177</c:v>
                  </c:pt>
                  <c:pt idx="3">
                    <c:v>1.1438634000924208</c:v>
                  </c:pt>
                  <c:pt idx="4">
                    <c:v>2.6486209605811752</c:v>
                  </c:pt>
                  <c:pt idx="5">
                    <c:v>2.0338417976082437</c:v>
                  </c:pt>
                  <c:pt idx="6">
                    <c:v>0.93760730803257641</c:v>
                  </c:pt>
                  <c:pt idx="7">
                    <c:v>3.9192708553004807</c:v>
                  </c:pt>
                  <c:pt idx="8">
                    <c:v>5.4965160891512319</c:v>
                  </c:pt>
                  <c:pt idx="9">
                    <c:v>0.41094410113102442</c:v>
                  </c:pt>
                  <c:pt idx="10">
                    <c:v>0.90088363509397584</c:v>
                  </c:pt>
                  <c:pt idx="11">
                    <c:v>0.54538640016146356</c:v>
                  </c:pt>
                  <c:pt idx="12">
                    <c:v>5.3264982608048603</c:v>
                  </c:pt>
                </c:numCache>
              </c:numRef>
            </c:plus>
            <c:minus>
              <c:numLit>
                <c:formatCode>General</c:formatCode>
                <c:ptCount val="1"/>
                <c:pt idx="0">
                  <c:v>1</c:v>
                </c:pt>
              </c:numLit>
            </c:minus>
          </c:errBars>
          <c:cat>
            <c:strRef>
              <c:f>'I131-Rituximab(Nude +SCID)'!$S$8:$S$20</c:f>
              <c:strCache>
                <c:ptCount val="13"/>
                <c:pt idx="0">
                  <c:v>Liver </c:v>
                </c:pt>
                <c:pt idx="1">
                  <c:v>Intestine</c:v>
                </c:pt>
                <c:pt idx="2">
                  <c:v>Stomach</c:v>
                </c:pt>
                <c:pt idx="3">
                  <c:v>Kidney</c:v>
                </c:pt>
                <c:pt idx="4">
                  <c:v>Heart</c:v>
                </c:pt>
                <c:pt idx="5">
                  <c:v>Lungs</c:v>
                </c:pt>
                <c:pt idx="6">
                  <c:v>Spleen</c:v>
                </c:pt>
                <c:pt idx="7">
                  <c:v>Muscle</c:v>
                </c:pt>
                <c:pt idx="8">
                  <c:v>Blood</c:v>
                </c:pt>
                <c:pt idx="9">
                  <c:v>Tibia</c:v>
                </c:pt>
                <c:pt idx="10">
                  <c:v>Thyroid</c:v>
                </c:pt>
                <c:pt idx="11">
                  <c:v>Tumor</c:v>
                </c:pt>
                <c:pt idx="12">
                  <c:v>Total Blood</c:v>
                </c:pt>
              </c:strCache>
            </c:strRef>
          </c:cat>
          <c:val>
            <c:numRef>
              <c:f>'I131-Rituximab(Nude +SCID)'!$W$8:$W$20</c:f>
              <c:numCache>
                <c:formatCode>0.00</c:formatCode>
                <c:ptCount val="13"/>
                <c:pt idx="0">
                  <c:v>1.6342325775261004</c:v>
                </c:pt>
                <c:pt idx="1">
                  <c:v>0.68598885213884553</c:v>
                </c:pt>
                <c:pt idx="2">
                  <c:v>1.324701959592012</c:v>
                </c:pt>
                <c:pt idx="3">
                  <c:v>1.0997248452586932</c:v>
                </c:pt>
                <c:pt idx="4">
                  <c:v>2.2965451014896128</c:v>
                </c:pt>
                <c:pt idx="5">
                  <c:v>2.0357255620091843</c:v>
                </c:pt>
                <c:pt idx="6">
                  <c:v>2.1061899250560083</c:v>
                </c:pt>
                <c:pt idx="7">
                  <c:v>3.3547562768947707</c:v>
                </c:pt>
                <c:pt idx="8">
                  <c:v>4.8998051081445109</c:v>
                </c:pt>
                <c:pt idx="9">
                  <c:v>0.42237627910658065</c:v>
                </c:pt>
                <c:pt idx="10">
                  <c:v>0.7828312835622605</c:v>
                </c:pt>
                <c:pt idx="11">
                  <c:v>1.3130408756900782</c:v>
                </c:pt>
                <c:pt idx="12">
                  <c:v>4.881120021865204</c:v>
                </c:pt>
              </c:numCache>
            </c:numRef>
          </c:val>
        </c:ser>
        <c:ser>
          <c:idx val="4"/>
          <c:order val="4"/>
          <c:tx>
            <c:strRef>
              <c:f>'I131-Rituximab(Nude +SCID)'!$X$6:$X$7</c:f>
              <c:strCache>
                <c:ptCount val="1"/>
                <c:pt idx="0">
                  <c:v>Mean % Dose/gm 120hr</c:v>
                </c:pt>
              </c:strCache>
            </c:strRef>
          </c:tx>
          <c:errBars>
            <c:errBarType val="plus"/>
            <c:errValType val="cust"/>
            <c:plus>
              <c:numRef>
                <c:f>'I131-Rituximab(Nude +SCID)'!$AE$8:$AE$20</c:f>
                <c:numCache>
                  <c:formatCode>General</c:formatCode>
                  <c:ptCount val="13"/>
                  <c:pt idx="0">
                    <c:v>0.73698953101461484</c:v>
                  </c:pt>
                  <c:pt idx="1">
                    <c:v>0.38414628081120739</c:v>
                  </c:pt>
                  <c:pt idx="2">
                    <c:v>0.15737334319666932</c:v>
                  </c:pt>
                  <c:pt idx="3">
                    <c:v>0.48282830630637974</c:v>
                  </c:pt>
                  <c:pt idx="4">
                    <c:v>0.78525206692335581</c:v>
                  </c:pt>
                  <c:pt idx="5">
                    <c:v>1.6434379210185472</c:v>
                  </c:pt>
                  <c:pt idx="6">
                    <c:v>3.0580387062287708</c:v>
                  </c:pt>
                  <c:pt idx="7">
                    <c:v>0.34812218870581396</c:v>
                  </c:pt>
                  <c:pt idx="8">
                    <c:v>0.70762267935789214</c:v>
                  </c:pt>
                  <c:pt idx="9">
                    <c:v>4.6443720957496684</c:v>
                  </c:pt>
                  <c:pt idx="10">
                    <c:v>1.5479551261944979</c:v>
                  </c:pt>
                  <c:pt idx="11">
                    <c:v>0.44405795023714034</c:v>
                  </c:pt>
                  <c:pt idx="12">
                    <c:v>1.1703753182499488</c:v>
                  </c:pt>
                </c:numCache>
              </c:numRef>
            </c:plus>
            <c:minus>
              <c:numLit>
                <c:formatCode>General</c:formatCode>
                <c:ptCount val="1"/>
                <c:pt idx="0">
                  <c:v>1</c:v>
                </c:pt>
              </c:numLit>
            </c:minus>
          </c:errBars>
          <c:cat>
            <c:strRef>
              <c:f>'I131-Rituximab(Nude +SCID)'!$S$8:$S$20</c:f>
              <c:strCache>
                <c:ptCount val="13"/>
                <c:pt idx="0">
                  <c:v>Liver </c:v>
                </c:pt>
                <c:pt idx="1">
                  <c:v>Intestine</c:v>
                </c:pt>
                <c:pt idx="2">
                  <c:v>Stomach</c:v>
                </c:pt>
                <c:pt idx="3">
                  <c:v>Kidney</c:v>
                </c:pt>
                <c:pt idx="4">
                  <c:v>Heart</c:v>
                </c:pt>
                <c:pt idx="5">
                  <c:v>Lungs</c:v>
                </c:pt>
                <c:pt idx="6">
                  <c:v>Spleen</c:v>
                </c:pt>
                <c:pt idx="7">
                  <c:v>Muscle</c:v>
                </c:pt>
                <c:pt idx="8">
                  <c:v>Blood</c:v>
                </c:pt>
                <c:pt idx="9">
                  <c:v>Tibia</c:v>
                </c:pt>
                <c:pt idx="10">
                  <c:v>Thyroid</c:v>
                </c:pt>
                <c:pt idx="11">
                  <c:v>Tumor</c:v>
                </c:pt>
                <c:pt idx="12">
                  <c:v>Total Blood</c:v>
                </c:pt>
              </c:strCache>
            </c:strRef>
          </c:cat>
          <c:val>
            <c:numRef>
              <c:f>'I131-Rituximab(Nude +SCID)'!$X$8:$X$20</c:f>
              <c:numCache>
                <c:formatCode>0.00</c:formatCode>
                <c:ptCount val="13"/>
                <c:pt idx="0">
                  <c:v>1.0902738059180981</c:v>
                </c:pt>
                <c:pt idx="1">
                  <c:v>0.51092251277838874</c:v>
                </c:pt>
                <c:pt idx="2">
                  <c:v>0.632849258539953</c:v>
                </c:pt>
                <c:pt idx="3">
                  <c:v>1.4273332221100006</c:v>
                </c:pt>
                <c:pt idx="4">
                  <c:v>3.1646656964204971</c:v>
                </c:pt>
                <c:pt idx="5">
                  <c:v>3.3562496469583967</c:v>
                </c:pt>
                <c:pt idx="6">
                  <c:v>4.3631940297129335</c:v>
                </c:pt>
                <c:pt idx="7">
                  <c:v>1.2808190074426942</c:v>
                </c:pt>
                <c:pt idx="8">
                  <c:v>1.146364938763448</c:v>
                </c:pt>
                <c:pt idx="9">
                  <c:v>3.6822599503891267</c:v>
                </c:pt>
                <c:pt idx="10">
                  <c:v>16.614461273614332</c:v>
                </c:pt>
                <c:pt idx="11">
                  <c:v>1.0726131722493024</c:v>
                </c:pt>
                <c:pt idx="12">
                  <c:v>1.8283949159311299</c:v>
                </c:pt>
              </c:numCache>
            </c:numRef>
          </c:val>
        </c:ser>
        <c:dLbls/>
        <c:axId val="59525760"/>
        <c:axId val="59535744"/>
      </c:barChart>
      <c:catAx>
        <c:axId val="59525760"/>
        <c:scaling>
          <c:orientation val="minMax"/>
        </c:scaling>
        <c:axPos val="b"/>
        <c:tickLblPos val="nextTo"/>
        <c:txPr>
          <a:bodyPr/>
          <a:lstStyle/>
          <a:p>
            <a:pPr>
              <a:defRPr lang="en-IN"/>
            </a:pPr>
            <a:endParaRPr lang="en-US"/>
          </a:p>
        </c:txPr>
        <c:crossAx val="59535744"/>
        <c:crosses val="autoZero"/>
        <c:auto val="1"/>
        <c:lblAlgn val="ctr"/>
        <c:lblOffset val="100"/>
      </c:catAx>
      <c:valAx>
        <c:axId val="59535744"/>
        <c:scaling>
          <c:orientation val="minMax"/>
        </c:scaling>
        <c:axPos val="l"/>
        <c:majorGridlines/>
        <c:numFmt formatCode="0.00" sourceLinked="1"/>
        <c:tickLblPos val="nextTo"/>
        <c:txPr>
          <a:bodyPr/>
          <a:lstStyle/>
          <a:p>
            <a:pPr>
              <a:defRPr lang="en-IN"/>
            </a:pPr>
            <a:endParaRPr lang="en-US"/>
          </a:p>
        </c:txPr>
        <c:crossAx val="59525760"/>
        <c:crosses val="autoZero"/>
        <c:crossBetween val="between"/>
      </c:valAx>
    </c:plotArea>
    <c:legend>
      <c:legendPos val="r"/>
      <c:layout>
        <c:manualLayout>
          <c:xMode val="edge"/>
          <c:yMode val="edge"/>
          <c:x val="0.42417951277217131"/>
          <c:y val="0.23616900828572898"/>
          <c:w val="0.27065616797900283"/>
          <c:h val="0.29547244094488212"/>
        </c:manualLayout>
      </c:layout>
      <c:txPr>
        <a:bodyPr/>
        <a:lstStyle/>
        <a:p>
          <a:pPr>
            <a:defRPr lang="en-IN"/>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a:pPr>
            <a:r>
              <a:rPr lang="en-US" sz="1400" dirty="0" err="1"/>
              <a:t>Biodistribution</a:t>
            </a:r>
            <a:r>
              <a:rPr lang="en-US" sz="1400" baseline="0" dirty="0"/>
              <a:t> </a:t>
            </a:r>
            <a:r>
              <a:rPr lang="en-US" sz="1400" baseline="0" dirty="0" smtClean="0"/>
              <a:t>of Lu</a:t>
            </a:r>
            <a:r>
              <a:rPr lang="en-US" sz="1400" baseline="30000" dirty="0" smtClean="0"/>
              <a:t>177</a:t>
            </a:r>
            <a:r>
              <a:rPr lang="en-US" sz="1400" baseline="0" dirty="0" smtClean="0"/>
              <a:t>- </a:t>
            </a:r>
            <a:r>
              <a:rPr lang="en-US" sz="1400" baseline="0" dirty="0" err="1"/>
              <a:t>Rituximab</a:t>
            </a:r>
            <a:r>
              <a:rPr lang="en-US" sz="1400" baseline="0" dirty="0"/>
              <a:t> in Tumor bearing </a:t>
            </a:r>
            <a:r>
              <a:rPr lang="en-US" sz="1400" baseline="0" dirty="0" smtClean="0"/>
              <a:t>mice</a:t>
            </a:r>
            <a:endParaRPr lang="en-US" sz="1400" dirty="0"/>
          </a:p>
        </c:rich>
      </c:tx>
      <c:layout/>
    </c:title>
    <c:plotArea>
      <c:layout/>
      <c:barChart>
        <c:barDir val="col"/>
        <c:grouping val="clustered"/>
        <c:ser>
          <c:idx val="0"/>
          <c:order val="0"/>
          <c:tx>
            <c:strRef>
              <c:f>'Graph Hot+Cold-R-RIC'!$P$7</c:f>
              <c:strCache>
                <c:ptCount val="1"/>
                <c:pt idx="0">
                  <c:v>24hr</c:v>
                </c:pt>
              </c:strCache>
            </c:strRef>
          </c:tx>
          <c:errBars>
            <c:errBarType val="plus"/>
            <c:errValType val="cust"/>
            <c:plus>
              <c:numRef>
                <c:f>'Graph Hot+Cold-R-RIC'!$P$22:$P$31</c:f>
                <c:numCache>
                  <c:formatCode>General</c:formatCode>
                  <c:ptCount val="10"/>
                  <c:pt idx="0">
                    <c:v>10.551844673102529</c:v>
                  </c:pt>
                  <c:pt idx="1">
                    <c:v>2.82872877540456</c:v>
                  </c:pt>
                  <c:pt idx="2">
                    <c:v>1.6793799769414441</c:v>
                  </c:pt>
                  <c:pt idx="3">
                    <c:v>10.383346092132614</c:v>
                  </c:pt>
                  <c:pt idx="4">
                    <c:v>4.4964006160283221</c:v>
                  </c:pt>
                  <c:pt idx="5">
                    <c:v>6.7729854427022698</c:v>
                  </c:pt>
                  <c:pt idx="6">
                    <c:v>10.339258020326749</c:v>
                  </c:pt>
                  <c:pt idx="7">
                    <c:v>13.276534051376677</c:v>
                  </c:pt>
                  <c:pt idx="8">
                    <c:v>4.7079549853116944</c:v>
                  </c:pt>
                  <c:pt idx="9">
                    <c:v>8.6449028447657952</c:v>
                  </c:pt>
                </c:numCache>
              </c:numRef>
            </c:plus>
            <c:minus>
              <c:numLit>
                <c:formatCode>General</c:formatCode>
                <c:ptCount val="1"/>
                <c:pt idx="0">
                  <c:v>1</c:v>
                </c:pt>
              </c:numLit>
            </c:minus>
          </c:errBars>
          <c:cat>
            <c:strRef>
              <c:f>'Graph Hot+Cold-R-RIC'!$O$8:$O$17</c:f>
              <c:strCache>
                <c:ptCount val="10"/>
                <c:pt idx="0">
                  <c:v>Liver </c:v>
                </c:pt>
                <c:pt idx="1">
                  <c:v>Intestine</c:v>
                </c:pt>
                <c:pt idx="2">
                  <c:v>Stomach</c:v>
                </c:pt>
                <c:pt idx="3">
                  <c:v>Kidney</c:v>
                </c:pt>
                <c:pt idx="4">
                  <c:v>Heart</c:v>
                </c:pt>
                <c:pt idx="5">
                  <c:v>Lungs</c:v>
                </c:pt>
                <c:pt idx="6">
                  <c:v>Spleen</c:v>
                </c:pt>
                <c:pt idx="7">
                  <c:v>Blood</c:v>
                </c:pt>
                <c:pt idx="8">
                  <c:v>Tibia</c:v>
                </c:pt>
                <c:pt idx="9">
                  <c:v>Tumor</c:v>
                </c:pt>
              </c:strCache>
            </c:strRef>
          </c:cat>
          <c:val>
            <c:numRef>
              <c:f>'Graph Hot+Cold-R-RIC'!$P$8:$P$17</c:f>
              <c:numCache>
                <c:formatCode>0.00</c:formatCode>
                <c:ptCount val="10"/>
                <c:pt idx="0">
                  <c:v>12.9</c:v>
                </c:pt>
                <c:pt idx="1">
                  <c:v>3.4899999999999998</c:v>
                </c:pt>
                <c:pt idx="2">
                  <c:v>1.6800000000000013</c:v>
                </c:pt>
                <c:pt idx="3">
                  <c:v>14</c:v>
                </c:pt>
                <c:pt idx="4">
                  <c:v>5.72</c:v>
                </c:pt>
                <c:pt idx="5">
                  <c:v>8.9</c:v>
                </c:pt>
                <c:pt idx="6">
                  <c:v>15.92</c:v>
                </c:pt>
                <c:pt idx="7">
                  <c:v>17.939999999999987</c:v>
                </c:pt>
                <c:pt idx="8">
                  <c:v>5.1099999999999985</c:v>
                </c:pt>
                <c:pt idx="9">
                  <c:v>9.7800000000000011</c:v>
                </c:pt>
              </c:numCache>
            </c:numRef>
          </c:val>
        </c:ser>
        <c:ser>
          <c:idx val="1"/>
          <c:order val="1"/>
          <c:tx>
            <c:strRef>
              <c:f>'Graph Hot+Cold-R-RIC'!$Q$7</c:f>
              <c:strCache>
                <c:ptCount val="1"/>
                <c:pt idx="0">
                  <c:v>48hr</c:v>
                </c:pt>
              </c:strCache>
            </c:strRef>
          </c:tx>
          <c:errBars>
            <c:errBarType val="plus"/>
            <c:errValType val="cust"/>
            <c:plus>
              <c:numRef>
                <c:f>'Graph Hot+Cold-R-RIC'!$Q$22:$Q$31</c:f>
                <c:numCache>
                  <c:formatCode>General</c:formatCode>
                  <c:ptCount val="10"/>
                  <c:pt idx="0">
                    <c:v>6.1714148759770797</c:v>
                  </c:pt>
                  <c:pt idx="1">
                    <c:v>1.0505968953163658</c:v>
                  </c:pt>
                  <c:pt idx="2">
                    <c:v>1.5977743826710058</c:v>
                  </c:pt>
                  <c:pt idx="3">
                    <c:v>5.1330171728014617</c:v>
                  </c:pt>
                  <c:pt idx="4">
                    <c:v>1.8766217457307004</c:v>
                  </c:pt>
                  <c:pt idx="5">
                    <c:v>3.1841735189029308</c:v>
                  </c:pt>
                  <c:pt idx="6">
                    <c:v>7.7939534186101094</c:v>
                  </c:pt>
                  <c:pt idx="7">
                    <c:v>5.2684487604027872</c:v>
                  </c:pt>
                  <c:pt idx="8">
                    <c:v>3.7390628572429612</c:v>
                  </c:pt>
                  <c:pt idx="9">
                    <c:v>4.4040601241776134</c:v>
                  </c:pt>
                </c:numCache>
              </c:numRef>
            </c:plus>
            <c:minus>
              <c:numLit>
                <c:formatCode>General</c:formatCode>
                <c:ptCount val="1"/>
                <c:pt idx="0">
                  <c:v>1</c:v>
                </c:pt>
              </c:numLit>
            </c:minus>
          </c:errBars>
          <c:cat>
            <c:strRef>
              <c:f>'Graph Hot+Cold-R-RIC'!$O$8:$O$17</c:f>
              <c:strCache>
                <c:ptCount val="10"/>
                <c:pt idx="0">
                  <c:v>Liver </c:v>
                </c:pt>
                <c:pt idx="1">
                  <c:v>Intestine</c:v>
                </c:pt>
                <c:pt idx="2">
                  <c:v>Stomach</c:v>
                </c:pt>
                <c:pt idx="3">
                  <c:v>Kidney</c:v>
                </c:pt>
                <c:pt idx="4">
                  <c:v>Heart</c:v>
                </c:pt>
                <c:pt idx="5">
                  <c:v>Lungs</c:v>
                </c:pt>
                <c:pt idx="6">
                  <c:v>Spleen</c:v>
                </c:pt>
                <c:pt idx="7">
                  <c:v>Blood</c:v>
                </c:pt>
                <c:pt idx="8">
                  <c:v>Tibia</c:v>
                </c:pt>
                <c:pt idx="9">
                  <c:v>Tumor</c:v>
                </c:pt>
              </c:strCache>
            </c:strRef>
          </c:cat>
          <c:val>
            <c:numRef>
              <c:f>'Graph Hot+Cold-R-RIC'!$Q$8:$Q$17</c:f>
              <c:numCache>
                <c:formatCode>0.00</c:formatCode>
                <c:ptCount val="10"/>
                <c:pt idx="0">
                  <c:v>8.57</c:v>
                </c:pt>
                <c:pt idx="1">
                  <c:v>2.64</c:v>
                </c:pt>
                <c:pt idx="2">
                  <c:v>1.54</c:v>
                </c:pt>
                <c:pt idx="3">
                  <c:v>9.73</c:v>
                </c:pt>
                <c:pt idx="4">
                  <c:v>3.32</c:v>
                </c:pt>
                <c:pt idx="5">
                  <c:v>4.5999999999999996</c:v>
                </c:pt>
                <c:pt idx="6">
                  <c:v>14.21</c:v>
                </c:pt>
                <c:pt idx="7">
                  <c:v>7.74</c:v>
                </c:pt>
                <c:pt idx="8">
                  <c:v>5.2700000000000014</c:v>
                </c:pt>
                <c:pt idx="9">
                  <c:v>10.220000000000001</c:v>
                </c:pt>
              </c:numCache>
            </c:numRef>
          </c:val>
        </c:ser>
        <c:ser>
          <c:idx val="2"/>
          <c:order val="2"/>
          <c:tx>
            <c:strRef>
              <c:f>'Graph Hot+Cold-R-RIC'!$R$7</c:f>
              <c:strCache>
                <c:ptCount val="1"/>
                <c:pt idx="0">
                  <c:v>72hr</c:v>
                </c:pt>
              </c:strCache>
            </c:strRef>
          </c:tx>
          <c:errBars>
            <c:errBarType val="plus"/>
            <c:errValType val="cust"/>
            <c:plus>
              <c:numRef>
                <c:f>'Graph Hot+Cold-R-RIC'!$R$22:$R$31</c:f>
                <c:numCache>
                  <c:formatCode>General</c:formatCode>
                  <c:ptCount val="10"/>
                  <c:pt idx="0">
                    <c:v>1.0500355676001385</c:v>
                  </c:pt>
                  <c:pt idx="1">
                    <c:v>0.33071553598437786</c:v>
                  </c:pt>
                  <c:pt idx="2">
                    <c:v>0.19943250613870869</c:v>
                  </c:pt>
                  <c:pt idx="3">
                    <c:v>7.8463044973308413</c:v>
                  </c:pt>
                  <c:pt idx="4">
                    <c:v>0.20484004514874241</c:v>
                  </c:pt>
                  <c:pt idx="5">
                    <c:v>0.58248602005124284</c:v>
                  </c:pt>
                  <c:pt idx="6">
                    <c:v>3.0929340316132969</c:v>
                  </c:pt>
                  <c:pt idx="7">
                    <c:v>1.2419774697501988</c:v>
                  </c:pt>
                  <c:pt idx="8">
                    <c:v>0.38023563930478432</c:v>
                  </c:pt>
                  <c:pt idx="9">
                    <c:v>1.481772219353648</c:v>
                  </c:pt>
                </c:numCache>
              </c:numRef>
            </c:plus>
            <c:minus>
              <c:numLit>
                <c:formatCode>General</c:formatCode>
                <c:ptCount val="1"/>
                <c:pt idx="0">
                  <c:v>1</c:v>
                </c:pt>
              </c:numLit>
            </c:minus>
          </c:errBars>
          <c:cat>
            <c:strRef>
              <c:f>'Graph Hot+Cold-R-RIC'!$O$8:$O$17</c:f>
              <c:strCache>
                <c:ptCount val="10"/>
                <c:pt idx="0">
                  <c:v>Liver </c:v>
                </c:pt>
                <c:pt idx="1">
                  <c:v>Intestine</c:v>
                </c:pt>
                <c:pt idx="2">
                  <c:v>Stomach</c:v>
                </c:pt>
                <c:pt idx="3">
                  <c:v>Kidney</c:v>
                </c:pt>
                <c:pt idx="4">
                  <c:v>Heart</c:v>
                </c:pt>
                <c:pt idx="5">
                  <c:v>Lungs</c:v>
                </c:pt>
                <c:pt idx="6">
                  <c:v>Spleen</c:v>
                </c:pt>
                <c:pt idx="7">
                  <c:v>Blood</c:v>
                </c:pt>
                <c:pt idx="8">
                  <c:v>Tibia</c:v>
                </c:pt>
                <c:pt idx="9">
                  <c:v>Tumor</c:v>
                </c:pt>
              </c:strCache>
            </c:strRef>
          </c:cat>
          <c:val>
            <c:numRef>
              <c:f>'Graph Hot+Cold-R-RIC'!$R$8:$R$17</c:f>
              <c:numCache>
                <c:formatCode>0.00</c:formatCode>
                <c:ptCount val="10"/>
                <c:pt idx="0">
                  <c:v>5.68</c:v>
                </c:pt>
                <c:pt idx="1">
                  <c:v>1.29</c:v>
                </c:pt>
                <c:pt idx="2">
                  <c:v>0.45</c:v>
                </c:pt>
                <c:pt idx="3">
                  <c:v>8.01</c:v>
                </c:pt>
                <c:pt idx="4">
                  <c:v>1.73</c:v>
                </c:pt>
                <c:pt idx="5">
                  <c:v>2.9</c:v>
                </c:pt>
                <c:pt idx="6">
                  <c:v>9.4</c:v>
                </c:pt>
                <c:pt idx="7">
                  <c:v>4.68</c:v>
                </c:pt>
                <c:pt idx="8">
                  <c:v>2</c:v>
                </c:pt>
                <c:pt idx="9">
                  <c:v>7.3199999999999985</c:v>
                </c:pt>
              </c:numCache>
            </c:numRef>
          </c:val>
        </c:ser>
        <c:dLbls/>
        <c:axId val="59564032"/>
        <c:axId val="59565568"/>
      </c:barChart>
      <c:catAx>
        <c:axId val="59564032"/>
        <c:scaling>
          <c:orientation val="minMax"/>
        </c:scaling>
        <c:axPos val="b"/>
        <c:tickLblPos val="nextTo"/>
        <c:txPr>
          <a:bodyPr/>
          <a:lstStyle/>
          <a:p>
            <a:pPr>
              <a:defRPr lang="en-IN"/>
            </a:pPr>
            <a:endParaRPr lang="en-US"/>
          </a:p>
        </c:txPr>
        <c:crossAx val="59565568"/>
        <c:crosses val="autoZero"/>
        <c:auto val="1"/>
        <c:lblAlgn val="ctr"/>
        <c:lblOffset val="100"/>
      </c:catAx>
      <c:valAx>
        <c:axId val="59565568"/>
        <c:scaling>
          <c:orientation val="minMax"/>
        </c:scaling>
        <c:axPos val="l"/>
        <c:majorGridlines/>
        <c:numFmt formatCode="0.00" sourceLinked="1"/>
        <c:tickLblPos val="nextTo"/>
        <c:txPr>
          <a:bodyPr/>
          <a:lstStyle/>
          <a:p>
            <a:pPr>
              <a:defRPr lang="en-IN"/>
            </a:pPr>
            <a:endParaRPr lang="en-US"/>
          </a:p>
        </c:txPr>
        <c:crossAx val="59564032"/>
        <c:crosses val="autoZero"/>
        <c:crossBetween val="between"/>
      </c:valAx>
    </c:plotArea>
    <c:legend>
      <c:legendPos val="r"/>
      <c:layout>
        <c:manualLayout>
          <c:xMode val="edge"/>
          <c:yMode val="edge"/>
          <c:x val="0.70950148162765003"/>
          <c:y val="0.24729421020531167"/>
          <c:w val="0.10868029317115087"/>
          <c:h val="0.22603634316392943"/>
        </c:manualLayout>
      </c:layout>
      <c:txPr>
        <a:bodyPr/>
        <a:lstStyle/>
        <a:p>
          <a:pPr>
            <a:defRPr lang="en-IN"/>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2249484439445078E-2"/>
          <c:y val="3.0889013873265848E-2"/>
          <c:w val="0.85924471941007419"/>
          <c:h val="0.75046821477823744"/>
        </c:manualLayout>
      </c:layout>
      <c:scatterChart>
        <c:scatterStyle val="smoothMarker"/>
        <c:ser>
          <c:idx val="0"/>
          <c:order val="0"/>
          <c:tx>
            <c:strRef>
              <c:f>'Tumor Uptake'!$G$6</c:f>
              <c:strCache>
                <c:ptCount val="1"/>
                <c:pt idx="0">
                  <c:v>ACTREC</c:v>
                </c:pt>
              </c:strCache>
            </c:strRef>
          </c:tx>
          <c:marker>
            <c:symbol val="none"/>
          </c:marker>
          <c:xVal>
            <c:numRef>
              <c:f>'Tumor Uptake'!$F$7:$F$9</c:f>
              <c:numCache>
                <c:formatCode>General</c:formatCode>
                <c:ptCount val="3"/>
                <c:pt idx="0">
                  <c:v>1</c:v>
                </c:pt>
                <c:pt idx="1">
                  <c:v>2</c:v>
                </c:pt>
                <c:pt idx="2">
                  <c:v>3</c:v>
                </c:pt>
              </c:numCache>
            </c:numRef>
          </c:xVal>
          <c:yVal>
            <c:numRef>
              <c:f>'Tumor Uptake'!$G$7:$G$9</c:f>
              <c:numCache>
                <c:formatCode>General</c:formatCode>
                <c:ptCount val="3"/>
                <c:pt idx="0">
                  <c:v>9.7800000000000011</c:v>
                </c:pt>
                <c:pt idx="1">
                  <c:v>10.220000000000001</c:v>
                </c:pt>
                <c:pt idx="2">
                  <c:v>7.3199999999999985</c:v>
                </c:pt>
              </c:numCache>
            </c:numRef>
          </c:yVal>
          <c:smooth val="1"/>
        </c:ser>
        <c:dLbls/>
        <c:axId val="59590144"/>
        <c:axId val="59591680"/>
      </c:scatterChart>
      <c:valAx>
        <c:axId val="59590144"/>
        <c:scaling>
          <c:orientation val="minMax"/>
        </c:scaling>
        <c:axPos val="b"/>
        <c:numFmt formatCode="General" sourceLinked="1"/>
        <c:tickLblPos val="nextTo"/>
        <c:txPr>
          <a:bodyPr/>
          <a:lstStyle/>
          <a:p>
            <a:pPr>
              <a:defRPr lang="en-IN"/>
            </a:pPr>
            <a:endParaRPr lang="en-US"/>
          </a:p>
        </c:txPr>
        <c:crossAx val="59591680"/>
        <c:crosses val="autoZero"/>
        <c:crossBetween val="midCat"/>
      </c:valAx>
      <c:valAx>
        <c:axId val="59591680"/>
        <c:scaling>
          <c:orientation val="minMax"/>
        </c:scaling>
        <c:axPos val="l"/>
        <c:numFmt formatCode="General" sourceLinked="1"/>
        <c:tickLblPos val="nextTo"/>
        <c:txPr>
          <a:bodyPr/>
          <a:lstStyle/>
          <a:p>
            <a:pPr>
              <a:defRPr lang="en-IN"/>
            </a:pPr>
            <a:endParaRPr lang="en-US"/>
          </a:p>
        </c:txPr>
        <c:crossAx val="59590144"/>
        <c:crosses val="autoZero"/>
        <c:crossBetween val="midCat"/>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IN"/>
            </a:pPr>
            <a:r>
              <a:rPr lang="en-US" sz="1400" dirty="0" err="1"/>
              <a:t>Biodistribution</a:t>
            </a:r>
            <a:r>
              <a:rPr lang="en-US" sz="1400" baseline="0" dirty="0"/>
              <a:t> </a:t>
            </a:r>
            <a:r>
              <a:rPr lang="en-US" sz="1400" baseline="0" dirty="0" smtClean="0"/>
              <a:t>of I131-Trastuzumab </a:t>
            </a:r>
            <a:r>
              <a:rPr lang="en-US" sz="1400" baseline="0" dirty="0"/>
              <a:t>in Tumor bearing </a:t>
            </a:r>
            <a:r>
              <a:rPr lang="en-US" sz="1400" baseline="0" dirty="0" smtClean="0"/>
              <a:t>mice</a:t>
            </a:r>
            <a:endParaRPr lang="en-US" sz="1400" dirty="0"/>
          </a:p>
        </c:rich>
      </c:tx>
      <c:layout/>
      <c:overlay val="1"/>
    </c:title>
    <c:plotArea>
      <c:layout/>
      <c:barChart>
        <c:barDir val="col"/>
        <c:grouping val="clustered"/>
        <c:ser>
          <c:idx val="0"/>
          <c:order val="0"/>
          <c:tx>
            <c:strRef>
              <c:f>'Graph Hot+Cold-T-RIC'!$Q$23:$Q$24</c:f>
              <c:strCache>
                <c:ptCount val="1"/>
                <c:pt idx="0">
                  <c:v>Mean % Dose/gm 24hr</c:v>
                </c:pt>
              </c:strCache>
            </c:strRef>
          </c:tx>
          <c:errBars>
            <c:errBarType val="plus"/>
            <c:errValType val="cust"/>
            <c:plus>
              <c:numRef>
                <c:f>'Graph Hot+Cold-T-RIC'!$U$53:$U$64</c:f>
                <c:numCache>
                  <c:formatCode>General</c:formatCode>
                  <c:ptCount val="12"/>
                  <c:pt idx="0">
                    <c:v>0.46305807859496284</c:v>
                  </c:pt>
                  <c:pt idx="1">
                    <c:v>0.1237872758546705</c:v>
                  </c:pt>
                  <c:pt idx="2">
                    <c:v>0.45939019762658084</c:v>
                  </c:pt>
                  <c:pt idx="3">
                    <c:v>1.6722887768442634</c:v>
                  </c:pt>
                  <c:pt idx="4">
                    <c:v>2.287428062445148</c:v>
                  </c:pt>
                  <c:pt idx="5">
                    <c:v>1.9706032158789759</c:v>
                  </c:pt>
                  <c:pt idx="6">
                    <c:v>3.4123902289113892</c:v>
                  </c:pt>
                  <c:pt idx="7">
                    <c:v>6.5715575650078822E-2</c:v>
                  </c:pt>
                  <c:pt idx="8">
                    <c:v>0.91939124692356455</c:v>
                  </c:pt>
                  <c:pt idx="9">
                    <c:v>2.2003657737950943</c:v>
                  </c:pt>
                  <c:pt idx="10">
                    <c:v>2.2424494754489079</c:v>
                  </c:pt>
                  <c:pt idx="11">
                    <c:v>4.1151265632372436</c:v>
                  </c:pt>
                </c:numCache>
              </c:numRef>
            </c:plus>
            <c:minus>
              <c:numLit>
                <c:formatCode>General</c:formatCode>
                <c:ptCount val="1"/>
                <c:pt idx="0">
                  <c:v>1</c:v>
                </c:pt>
              </c:numLit>
            </c:minus>
          </c:errBars>
          <c:cat>
            <c:strRef>
              <c:f>'Graph Hot+Cold-T-RIC'!$P$25:$P$36</c:f>
              <c:strCache>
                <c:ptCount val="12"/>
                <c:pt idx="0">
                  <c:v>Liver </c:v>
                </c:pt>
                <c:pt idx="1">
                  <c:v>Intestine</c:v>
                </c:pt>
                <c:pt idx="2">
                  <c:v>Stomach</c:v>
                </c:pt>
                <c:pt idx="3">
                  <c:v>Kidney</c:v>
                </c:pt>
                <c:pt idx="4">
                  <c:v>Heart</c:v>
                </c:pt>
                <c:pt idx="5">
                  <c:v>Lungs</c:v>
                </c:pt>
                <c:pt idx="6">
                  <c:v>Spleen</c:v>
                </c:pt>
                <c:pt idx="7">
                  <c:v>Tibia</c:v>
                </c:pt>
                <c:pt idx="8">
                  <c:v>Thyroid</c:v>
                </c:pt>
                <c:pt idx="9">
                  <c:v>Tumor</c:v>
                </c:pt>
                <c:pt idx="10">
                  <c:v>Blood</c:v>
                </c:pt>
                <c:pt idx="11">
                  <c:v>Total Bone </c:v>
                </c:pt>
              </c:strCache>
            </c:strRef>
          </c:cat>
          <c:val>
            <c:numRef>
              <c:f>'Graph Hot+Cold-T-RIC'!$Q$25:$Q$36</c:f>
              <c:numCache>
                <c:formatCode>0.00</c:formatCode>
                <c:ptCount val="12"/>
                <c:pt idx="0">
                  <c:v>5.9</c:v>
                </c:pt>
                <c:pt idx="1">
                  <c:v>2.54</c:v>
                </c:pt>
                <c:pt idx="2">
                  <c:v>2.77</c:v>
                </c:pt>
                <c:pt idx="3">
                  <c:v>6.55</c:v>
                </c:pt>
                <c:pt idx="4">
                  <c:v>8.39</c:v>
                </c:pt>
                <c:pt idx="5">
                  <c:v>10.31</c:v>
                </c:pt>
                <c:pt idx="6">
                  <c:v>9.7100000000000009</c:v>
                </c:pt>
                <c:pt idx="7">
                  <c:v>0.3900000000000004</c:v>
                </c:pt>
                <c:pt idx="8">
                  <c:v>1</c:v>
                </c:pt>
                <c:pt idx="9">
                  <c:v>12.93</c:v>
                </c:pt>
                <c:pt idx="10">
                  <c:v>26.09</c:v>
                </c:pt>
                <c:pt idx="11">
                  <c:v>38.11</c:v>
                </c:pt>
              </c:numCache>
            </c:numRef>
          </c:val>
        </c:ser>
        <c:ser>
          <c:idx val="1"/>
          <c:order val="1"/>
          <c:tx>
            <c:strRef>
              <c:f>'Graph Hot+Cold-T-RIC'!$R$23:$R$24</c:f>
              <c:strCache>
                <c:ptCount val="1"/>
                <c:pt idx="0">
                  <c:v>Mean % Dose/gm 48hr</c:v>
                </c:pt>
              </c:strCache>
            </c:strRef>
          </c:tx>
          <c:errBars>
            <c:errBarType val="plus"/>
            <c:errValType val="cust"/>
            <c:plus>
              <c:numRef>
                <c:f>'Graph Hot+Cold-T-RIC'!$V$53:$V$64</c:f>
                <c:numCache>
                  <c:formatCode>General</c:formatCode>
                  <c:ptCount val="12"/>
                  <c:pt idx="0">
                    <c:v>2.9130263402803251</c:v>
                  </c:pt>
                  <c:pt idx="1">
                    <c:v>0.61430305608968705</c:v>
                  </c:pt>
                  <c:pt idx="2">
                    <c:v>3.9780620075592661</c:v>
                  </c:pt>
                  <c:pt idx="3">
                    <c:v>1.0012080457833132</c:v>
                  </c:pt>
                  <c:pt idx="4">
                    <c:v>2.2652416148311687</c:v>
                  </c:pt>
                  <c:pt idx="5">
                    <c:v>3.0566174248934361</c:v>
                  </c:pt>
                  <c:pt idx="6">
                    <c:v>9.274122805166531</c:v>
                  </c:pt>
                  <c:pt idx="7">
                    <c:v>0.13215224027878134</c:v>
                  </c:pt>
                  <c:pt idx="8">
                    <c:v>7.0560215792299896</c:v>
                  </c:pt>
                  <c:pt idx="9">
                    <c:v>1.0609060435936915</c:v>
                  </c:pt>
                  <c:pt idx="10">
                    <c:v>8.7861783446482686</c:v>
                  </c:pt>
                  <c:pt idx="11">
                    <c:v>13.007320852337312</c:v>
                  </c:pt>
                </c:numCache>
              </c:numRef>
            </c:plus>
            <c:minus>
              <c:numLit>
                <c:formatCode>General</c:formatCode>
                <c:ptCount val="1"/>
                <c:pt idx="0">
                  <c:v>1</c:v>
                </c:pt>
              </c:numLit>
            </c:minus>
          </c:errBars>
          <c:cat>
            <c:strRef>
              <c:f>'Graph Hot+Cold-T-RIC'!$P$25:$P$36</c:f>
              <c:strCache>
                <c:ptCount val="12"/>
                <c:pt idx="0">
                  <c:v>Liver </c:v>
                </c:pt>
                <c:pt idx="1">
                  <c:v>Intestine</c:v>
                </c:pt>
                <c:pt idx="2">
                  <c:v>Stomach</c:v>
                </c:pt>
                <c:pt idx="3">
                  <c:v>Kidney</c:v>
                </c:pt>
                <c:pt idx="4">
                  <c:v>Heart</c:v>
                </c:pt>
                <c:pt idx="5">
                  <c:v>Lungs</c:v>
                </c:pt>
                <c:pt idx="6">
                  <c:v>Spleen</c:v>
                </c:pt>
                <c:pt idx="7">
                  <c:v>Tibia</c:v>
                </c:pt>
                <c:pt idx="8">
                  <c:v>Thyroid</c:v>
                </c:pt>
                <c:pt idx="9">
                  <c:v>Tumor</c:v>
                </c:pt>
                <c:pt idx="10">
                  <c:v>Blood</c:v>
                </c:pt>
                <c:pt idx="11">
                  <c:v>Total Bone </c:v>
                </c:pt>
              </c:strCache>
            </c:strRef>
          </c:cat>
          <c:val>
            <c:numRef>
              <c:f>'Graph Hot+Cold-T-RIC'!$R$25:$R$36</c:f>
              <c:numCache>
                <c:formatCode>0.00</c:formatCode>
                <c:ptCount val="12"/>
                <c:pt idx="0">
                  <c:v>9.1</c:v>
                </c:pt>
                <c:pt idx="1">
                  <c:v>3.42</c:v>
                </c:pt>
                <c:pt idx="2">
                  <c:v>7.84</c:v>
                </c:pt>
                <c:pt idx="3">
                  <c:v>5.96</c:v>
                </c:pt>
                <c:pt idx="4">
                  <c:v>6.1899999999999995</c:v>
                </c:pt>
                <c:pt idx="5">
                  <c:v>8.24</c:v>
                </c:pt>
                <c:pt idx="6">
                  <c:v>14.98</c:v>
                </c:pt>
                <c:pt idx="7">
                  <c:v>0.3900000000000004</c:v>
                </c:pt>
                <c:pt idx="8">
                  <c:v>8.9700000000000006</c:v>
                </c:pt>
                <c:pt idx="9">
                  <c:v>12.370000000000006</c:v>
                </c:pt>
                <c:pt idx="10">
                  <c:v>18.86</c:v>
                </c:pt>
                <c:pt idx="11">
                  <c:v>27.43</c:v>
                </c:pt>
              </c:numCache>
            </c:numRef>
          </c:val>
        </c:ser>
        <c:ser>
          <c:idx val="2"/>
          <c:order val="2"/>
          <c:tx>
            <c:strRef>
              <c:f>'Graph Hot+Cold-T-RIC'!$S$23:$S$24</c:f>
              <c:strCache>
                <c:ptCount val="1"/>
                <c:pt idx="0">
                  <c:v>Mean % Dose/gm 72hr</c:v>
                </c:pt>
              </c:strCache>
            </c:strRef>
          </c:tx>
          <c:errBars>
            <c:errBarType val="plus"/>
            <c:errValType val="cust"/>
            <c:plus>
              <c:numRef>
                <c:f>'Graph Hot+Cold-T-RIC'!$W$53:$W$64</c:f>
                <c:numCache>
                  <c:formatCode>General</c:formatCode>
                  <c:ptCount val="12"/>
                  <c:pt idx="0">
                    <c:v>3.7659803915544292</c:v>
                  </c:pt>
                  <c:pt idx="1">
                    <c:v>1.8244060398540449</c:v>
                  </c:pt>
                  <c:pt idx="2">
                    <c:v>5.7298640049026099</c:v>
                  </c:pt>
                  <c:pt idx="3">
                    <c:v>3.3796497562349037</c:v>
                  </c:pt>
                  <c:pt idx="4">
                    <c:v>3.5995149208513086</c:v>
                  </c:pt>
                  <c:pt idx="5">
                    <c:v>5.7473612445054396</c:v>
                  </c:pt>
                  <c:pt idx="6">
                    <c:v>7.5056669932711699</c:v>
                  </c:pt>
                  <c:pt idx="7">
                    <c:v>0.19349325081896038</c:v>
                  </c:pt>
                  <c:pt idx="8">
                    <c:v>0.42759659099654945</c:v>
                  </c:pt>
                  <c:pt idx="9">
                    <c:v>1.031738342137565</c:v>
                  </c:pt>
                  <c:pt idx="10">
                    <c:v>10.564643392549053</c:v>
                  </c:pt>
                  <c:pt idx="11">
                    <c:v>15.647690489090348</c:v>
                  </c:pt>
                </c:numCache>
              </c:numRef>
            </c:plus>
            <c:minus>
              <c:numLit>
                <c:formatCode>General</c:formatCode>
                <c:ptCount val="1"/>
                <c:pt idx="0">
                  <c:v>1</c:v>
                </c:pt>
              </c:numLit>
            </c:minus>
          </c:errBars>
          <c:cat>
            <c:strRef>
              <c:f>'Graph Hot+Cold-T-RIC'!$P$25:$P$36</c:f>
              <c:strCache>
                <c:ptCount val="12"/>
                <c:pt idx="0">
                  <c:v>Liver </c:v>
                </c:pt>
                <c:pt idx="1">
                  <c:v>Intestine</c:v>
                </c:pt>
                <c:pt idx="2">
                  <c:v>Stomach</c:v>
                </c:pt>
                <c:pt idx="3">
                  <c:v>Kidney</c:v>
                </c:pt>
                <c:pt idx="4">
                  <c:v>Heart</c:v>
                </c:pt>
                <c:pt idx="5">
                  <c:v>Lungs</c:v>
                </c:pt>
                <c:pt idx="6">
                  <c:v>Spleen</c:v>
                </c:pt>
                <c:pt idx="7">
                  <c:v>Tibia</c:v>
                </c:pt>
                <c:pt idx="8">
                  <c:v>Thyroid</c:v>
                </c:pt>
                <c:pt idx="9">
                  <c:v>Tumor</c:v>
                </c:pt>
                <c:pt idx="10">
                  <c:v>Blood</c:v>
                </c:pt>
                <c:pt idx="11">
                  <c:v>Total Bone </c:v>
                </c:pt>
              </c:strCache>
            </c:strRef>
          </c:cat>
          <c:val>
            <c:numRef>
              <c:f>'Graph Hot+Cold-T-RIC'!$S$25:$S$36</c:f>
              <c:numCache>
                <c:formatCode>0.00</c:formatCode>
                <c:ptCount val="12"/>
                <c:pt idx="0">
                  <c:v>5.4700000000000024</c:v>
                </c:pt>
                <c:pt idx="1">
                  <c:v>2.5299999999999998</c:v>
                </c:pt>
                <c:pt idx="2">
                  <c:v>5.3</c:v>
                </c:pt>
                <c:pt idx="3">
                  <c:v>4.9800000000000004</c:v>
                </c:pt>
                <c:pt idx="4">
                  <c:v>4.8599999999999985</c:v>
                </c:pt>
                <c:pt idx="5">
                  <c:v>7.7700000000000014</c:v>
                </c:pt>
                <c:pt idx="6">
                  <c:v>9.94</c:v>
                </c:pt>
                <c:pt idx="7">
                  <c:v>0.27</c:v>
                </c:pt>
                <c:pt idx="8">
                  <c:v>0.27</c:v>
                </c:pt>
                <c:pt idx="9">
                  <c:v>12.31</c:v>
                </c:pt>
                <c:pt idx="10">
                  <c:v>15.5</c:v>
                </c:pt>
                <c:pt idx="11">
                  <c:v>22.759999999999987</c:v>
                </c:pt>
              </c:numCache>
            </c:numRef>
          </c:val>
        </c:ser>
        <c:ser>
          <c:idx val="3"/>
          <c:order val="3"/>
          <c:tx>
            <c:strRef>
              <c:f>'Graph Hot+Cold-T-RIC'!$T$23:$T$24</c:f>
              <c:strCache>
                <c:ptCount val="1"/>
                <c:pt idx="0">
                  <c:v>Mean % Dose/gm 120hr</c:v>
                </c:pt>
              </c:strCache>
            </c:strRef>
          </c:tx>
          <c:errBars>
            <c:errBarType val="plus"/>
            <c:errValType val="cust"/>
            <c:plus>
              <c:numRef>
                <c:f>'Graph Hot+Cold-T-RIC'!$X$53:$X$64</c:f>
                <c:numCache>
                  <c:formatCode>General</c:formatCode>
                  <c:ptCount val="12"/>
                  <c:pt idx="0">
                    <c:v>0.59623126654447145</c:v>
                  </c:pt>
                  <c:pt idx="1">
                    <c:v>0.52563467519531981</c:v>
                  </c:pt>
                  <c:pt idx="2">
                    <c:v>2.5582133613785918</c:v>
                  </c:pt>
                  <c:pt idx="3">
                    <c:v>1.899285075645968</c:v>
                  </c:pt>
                  <c:pt idx="4">
                    <c:v>1.4237403566848135</c:v>
                  </c:pt>
                  <c:pt idx="5">
                    <c:v>0.97387740654537525</c:v>
                  </c:pt>
                  <c:pt idx="6">
                    <c:v>4.8647502682054569</c:v>
                  </c:pt>
                  <c:pt idx="7">
                    <c:v>0.23911618324159636</c:v>
                  </c:pt>
                  <c:pt idx="8">
                    <c:v>0.21527481763088718</c:v>
                  </c:pt>
                  <c:pt idx="9">
                    <c:v>1.9364667255005881</c:v>
                  </c:pt>
                  <c:pt idx="10">
                    <c:v>7.3770012304931596</c:v>
                  </c:pt>
                  <c:pt idx="11">
                    <c:v>10.409666878354669</c:v>
                  </c:pt>
                </c:numCache>
              </c:numRef>
            </c:plus>
            <c:minus>
              <c:numLit>
                <c:formatCode>General</c:formatCode>
                <c:ptCount val="1"/>
                <c:pt idx="0">
                  <c:v>1</c:v>
                </c:pt>
              </c:numLit>
            </c:minus>
          </c:errBars>
          <c:cat>
            <c:strRef>
              <c:f>'Graph Hot+Cold-T-RIC'!$P$25:$P$36</c:f>
              <c:strCache>
                <c:ptCount val="12"/>
                <c:pt idx="0">
                  <c:v>Liver </c:v>
                </c:pt>
                <c:pt idx="1">
                  <c:v>Intestine</c:v>
                </c:pt>
                <c:pt idx="2">
                  <c:v>Stomach</c:v>
                </c:pt>
                <c:pt idx="3">
                  <c:v>Kidney</c:v>
                </c:pt>
                <c:pt idx="4">
                  <c:v>Heart</c:v>
                </c:pt>
                <c:pt idx="5">
                  <c:v>Lungs</c:v>
                </c:pt>
                <c:pt idx="6">
                  <c:v>Spleen</c:v>
                </c:pt>
                <c:pt idx="7">
                  <c:v>Tibia</c:v>
                </c:pt>
                <c:pt idx="8">
                  <c:v>Thyroid</c:v>
                </c:pt>
                <c:pt idx="9">
                  <c:v>Tumor</c:v>
                </c:pt>
                <c:pt idx="10">
                  <c:v>Blood</c:v>
                </c:pt>
                <c:pt idx="11">
                  <c:v>Total Bone </c:v>
                </c:pt>
              </c:strCache>
            </c:strRef>
          </c:cat>
          <c:val>
            <c:numRef>
              <c:f>'Graph Hot+Cold-T-RIC'!$T$25:$T$36</c:f>
              <c:numCache>
                <c:formatCode>0.00</c:formatCode>
                <c:ptCount val="12"/>
                <c:pt idx="0">
                  <c:v>6.01</c:v>
                </c:pt>
                <c:pt idx="1">
                  <c:v>3.8699999999999997</c:v>
                </c:pt>
                <c:pt idx="2">
                  <c:v>7.33</c:v>
                </c:pt>
                <c:pt idx="3">
                  <c:v>6.1499999999999995</c:v>
                </c:pt>
                <c:pt idx="4">
                  <c:v>5.28</c:v>
                </c:pt>
                <c:pt idx="5">
                  <c:v>9.06</c:v>
                </c:pt>
                <c:pt idx="6">
                  <c:v>11.83</c:v>
                </c:pt>
                <c:pt idx="7">
                  <c:v>0.38000000000000039</c:v>
                </c:pt>
                <c:pt idx="8">
                  <c:v>0.14000000000000001</c:v>
                </c:pt>
                <c:pt idx="9">
                  <c:v>11.09</c:v>
                </c:pt>
                <c:pt idx="10">
                  <c:v>19.07</c:v>
                </c:pt>
                <c:pt idx="11">
                  <c:v>28.69</c:v>
                </c:pt>
              </c:numCache>
            </c:numRef>
          </c:val>
        </c:ser>
        <c:ser>
          <c:idx val="4"/>
          <c:order val="4"/>
          <c:tx>
            <c:strRef>
              <c:f>'Graph Hot+Cold-T-RIC'!$U$23:$U$24</c:f>
              <c:strCache>
                <c:ptCount val="1"/>
                <c:pt idx="0">
                  <c:v>Mean % Dose/gm 144hr</c:v>
                </c:pt>
              </c:strCache>
            </c:strRef>
          </c:tx>
          <c:errBars>
            <c:errBarType val="plus"/>
            <c:errValType val="cust"/>
            <c:plus>
              <c:numRef>
                <c:f>'Graph Hot+Cold-T-RIC'!$Y$53:$Y$64</c:f>
                <c:numCache>
                  <c:formatCode>General</c:formatCode>
                  <c:ptCount val="12"/>
                  <c:pt idx="0">
                    <c:v>4.2105252379136364E-2</c:v>
                  </c:pt>
                  <c:pt idx="1">
                    <c:v>2.4008763650656809E-2</c:v>
                  </c:pt>
                  <c:pt idx="2">
                    <c:v>8.0226530611115829E-2</c:v>
                  </c:pt>
                  <c:pt idx="3">
                    <c:v>3.6973856143936085E-2</c:v>
                  </c:pt>
                  <c:pt idx="4">
                    <c:v>9.9367756427406834E-2</c:v>
                  </c:pt>
                  <c:pt idx="5">
                    <c:v>0.1462241889648882</c:v>
                  </c:pt>
                  <c:pt idx="6">
                    <c:v>0.44328227685493787</c:v>
                  </c:pt>
                  <c:pt idx="7">
                    <c:v>9.5513271749201097E-3</c:v>
                  </c:pt>
                  <c:pt idx="8">
                    <c:v>6.0952099188891121E-2</c:v>
                  </c:pt>
                  <c:pt idx="9">
                    <c:v>7.6894981395030371E-3</c:v>
                  </c:pt>
                  <c:pt idx="10">
                    <c:v>1.3832303287671231E-2</c:v>
                  </c:pt>
                  <c:pt idx="11">
                    <c:v>2.1025432683961252E-2</c:v>
                  </c:pt>
                </c:numCache>
              </c:numRef>
            </c:plus>
            <c:minus>
              <c:numLit>
                <c:formatCode>General</c:formatCode>
                <c:ptCount val="1"/>
                <c:pt idx="0">
                  <c:v>1</c:v>
                </c:pt>
              </c:numLit>
            </c:minus>
          </c:errBars>
          <c:cat>
            <c:strRef>
              <c:f>'Graph Hot+Cold-T-RIC'!$P$25:$P$36</c:f>
              <c:strCache>
                <c:ptCount val="12"/>
                <c:pt idx="0">
                  <c:v>Liver </c:v>
                </c:pt>
                <c:pt idx="1">
                  <c:v>Intestine</c:v>
                </c:pt>
                <c:pt idx="2">
                  <c:v>Stomach</c:v>
                </c:pt>
                <c:pt idx="3">
                  <c:v>Kidney</c:v>
                </c:pt>
                <c:pt idx="4">
                  <c:v>Heart</c:v>
                </c:pt>
                <c:pt idx="5">
                  <c:v>Lungs</c:v>
                </c:pt>
                <c:pt idx="6">
                  <c:v>Spleen</c:v>
                </c:pt>
                <c:pt idx="7">
                  <c:v>Tibia</c:v>
                </c:pt>
                <c:pt idx="8">
                  <c:v>Thyroid</c:v>
                </c:pt>
                <c:pt idx="9">
                  <c:v>Tumor</c:v>
                </c:pt>
                <c:pt idx="10">
                  <c:v>Blood</c:v>
                </c:pt>
                <c:pt idx="11">
                  <c:v>Total Bone </c:v>
                </c:pt>
              </c:strCache>
            </c:strRef>
          </c:cat>
          <c:val>
            <c:numRef>
              <c:f>'Graph Hot+Cold-T-RIC'!$U$25:$U$36</c:f>
              <c:numCache>
                <c:formatCode>0.00</c:formatCode>
                <c:ptCount val="12"/>
                <c:pt idx="0">
                  <c:v>8.0000000000000043E-2</c:v>
                </c:pt>
                <c:pt idx="1">
                  <c:v>3.0000000000000002E-2</c:v>
                </c:pt>
                <c:pt idx="2">
                  <c:v>0.15000000000000016</c:v>
                </c:pt>
                <c:pt idx="3">
                  <c:v>-1.0000000000000005E-2</c:v>
                </c:pt>
                <c:pt idx="4">
                  <c:v>-0.05</c:v>
                </c:pt>
                <c:pt idx="5">
                  <c:v>0.1</c:v>
                </c:pt>
                <c:pt idx="6">
                  <c:v>0.12000000000000002</c:v>
                </c:pt>
                <c:pt idx="7">
                  <c:v>-1.0000000000000005E-2</c:v>
                </c:pt>
                <c:pt idx="8">
                  <c:v>4.0000000000000022E-2</c:v>
                </c:pt>
                <c:pt idx="9">
                  <c:v>4.0000000000000022E-2</c:v>
                </c:pt>
                <c:pt idx="10">
                  <c:v>2.0000000000000011E-2</c:v>
                </c:pt>
                <c:pt idx="11">
                  <c:v>4.0000000000000022E-2</c:v>
                </c:pt>
              </c:numCache>
            </c:numRef>
          </c:val>
        </c:ser>
        <c:dLbls/>
        <c:axId val="59655296"/>
        <c:axId val="59656832"/>
      </c:barChart>
      <c:catAx>
        <c:axId val="59655296"/>
        <c:scaling>
          <c:orientation val="minMax"/>
        </c:scaling>
        <c:axPos val="b"/>
        <c:tickLblPos val="nextTo"/>
        <c:txPr>
          <a:bodyPr/>
          <a:lstStyle/>
          <a:p>
            <a:pPr>
              <a:defRPr lang="en-IN"/>
            </a:pPr>
            <a:endParaRPr lang="en-US"/>
          </a:p>
        </c:txPr>
        <c:crossAx val="59656832"/>
        <c:crosses val="autoZero"/>
        <c:auto val="1"/>
        <c:lblAlgn val="ctr"/>
        <c:lblOffset val="100"/>
      </c:catAx>
      <c:valAx>
        <c:axId val="59656832"/>
        <c:scaling>
          <c:orientation val="minMax"/>
        </c:scaling>
        <c:axPos val="l"/>
        <c:majorGridlines>
          <c:spPr>
            <a:ln>
              <a:solidFill>
                <a:schemeClr val="bg1"/>
              </a:solidFill>
            </a:ln>
          </c:spPr>
        </c:majorGridlines>
        <c:numFmt formatCode="0.00" sourceLinked="1"/>
        <c:tickLblPos val="nextTo"/>
        <c:txPr>
          <a:bodyPr/>
          <a:lstStyle/>
          <a:p>
            <a:pPr>
              <a:defRPr lang="en-IN"/>
            </a:pPr>
            <a:endParaRPr lang="en-US"/>
          </a:p>
        </c:txPr>
        <c:crossAx val="59655296"/>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smoothMarker"/>
        <c:ser>
          <c:idx val="0"/>
          <c:order val="0"/>
          <c:tx>
            <c:strRef>
              <c:f>Sheet1!$F$7</c:f>
              <c:strCache>
                <c:ptCount val="1"/>
                <c:pt idx="0">
                  <c:v>ACTREC</c:v>
                </c:pt>
              </c:strCache>
            </c:strRef>
          </c:tx>
          <c:marker>
            <c:symbol val="none"/>
          </c:marker>
          <c:xVal>
            <c:numRef>
              <c:f>Sheet1!$E$8:$E$13</c:f>
              <c:numCache>
                <c:formatCode>General</c:formatCode>
                <c:ptCount val="6"/>
                <c:pt idx="0">
                  <c:v>1</c:v>
                </c:pt>
                <c:pt idx="1">
                  <c:v>2</c:v>
                </c:pt>
                <c:pt idx="2">
                  <c:v>3</c:v>
                </c:pt>
                <c:pt idx="3">
                  <c:v>5</c:v>
                </c:pt>
              </c:numCache>
            </c:numRef>
          </c:xVal>
          <c:yVal>
            <c:numRef>
              <c:f>Sheet1!$F$8:$F$13</c:f>
              <c:numCache>
                <c:formatCode>General</c:formatCode>
                <c:ptCount val="6"/>
                <c:pt idx="0">
                  <c:v>12.93</c:v>
                </c:pt>
                <c:pt idx="1">
                  <c:v>12.370000000000006</c:v>
                </c:pt>
                <c:pt idx="2">
                  <c:v>12.31</c:v>
                </c:pt>
                <c:pt idx="3">
                  <c:v>11.09</c:v>
                </c:pt>
                <c:pt idx="4">
                  <c:v>4.0000000000000022E-2</c:v>
                </c:pt>
              </c:numCache>
            </c:numRef>
          </c:yVal>
          <c:smooth val="1"/>
        </c:ser>
        <c:dLbls/>
        <c:axId val="59689216"/>
        <c:axId val="59711872"/>
      </c:scatterChart>
      <c:valAx>
        <c:axId val="59689216"/>
        <c:scaling>
          <c:orientation val="minMax"/>
        </c:scaling>
        <c:axPos val="b"/>
        <c:title>
          <c:tx>
            <c:rich>
              <a:bodyPr/>
              <a:lstStyle/>
              <a:p>
                <a:pPr>
                  <a:defRPr lang="en-IN"/>
                </a:pPr>
                <a:r>
                  <a:rPr lang="en-US" dirty="0"/>
                  <a:t>Time</a:t>
                </a:r>
                <a:r>
                  <a:rPr lang="en-US" baseline="0" dirty="0"/>
                  <a:t> (</a:t>
                </a:r>
                <a:r>
                  <a:rPr lang="en-US" baseline="0" dirty="0" smtClean="0"/>
                  <a:t>Days)</a:t>
                </a:r>
                <a:endParaRPr lang="en-US" dirty="0"/>
              </a:p>
            </c:rich>
          </c:tx>
          <c:layout/>
        </c:title>
        <c:numFmt formatCode="General" sourceLinked="1"/>
        <c:tickLblPos val="nextTo"/>
        <c:txPr>
          <a:bodyPr/>
          <a:lstStyle/>
          <a:p>
            <a:pPr>
              <a:defRPr lang="en-IN"/>
            </a:pPr>
            <a:endParaRPr lang="en-US"/>
          </a:p>
        </c:txPr>
        <c:crossAx val="59711872"/>
        <c:crosses val="autoZero"/>
        <c:crossBetween val="midCat"/>
      </c:valAx>
      <c:valAx>
        <c:axId val="59711872"/>
        <c:scaling>
          <c:orientation val="minMax"/>
        </c:scaling>
        <c:axPos val="l"/>
        <c:numFmt formatCode="General" sourceLinked="1"/>
        <c:tickLblPos val="nextTo"/>
        <c:txPr>
          <a:bodyPr/>
          <a:lstStyle/>
          <a:p>
            <a:pPr>
              <a:defRPr lang="en-IN"/>
            </a:pPr>
            <a:endParaRPr lang="en-US"/>
          </a:p>
        </c:txPr>
        <c:crossAx val="59689216"/>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136AA-D09A-4B3D-8D3A-0AECDABF08AF}" type="datetimeFigureOut">
              <a:rPr lang="en-US" smtClean="0"/>
              <a:pPr/>
              <a:t>10/25/2018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1FEE9-A3AB-4106-BF62-DE61DEBD2AA9}" type="slidenum">
              <a:rPr lang="en-US" smtClean="0"/>
              <a:pPr/>
              <a:t>‹#›</a:t>
            </a:fld>
            <a:endParaRPr lang="en-US"/>
          </a:p>
        </p:txBody>
      </p:sp>
    </p:spTree>
    <p:extLst>
      <p:ext uri="{BB962C8B-B14F-4D97-AF65-F5344CB8AC3E}">
        <p14:creationId xmlns:p14="http://schemas.microsoft.com/office/powerpoint/2010/main" xmlns="" val="270332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BD53D-456B-4C11-A5B4-C20192FF77EA}" type="slidenum">
              <a:rPr lang="en-US" altLang="en-US"/>
              <a:pPr/>
              <a:t>6</a:t>
            </a:fld>
            <a:endParaRPr lang="en-US" altLang="en-US"/>
          </a:p>
        </p:txBody>
      </p:sp>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913772" y="4343400"/>
            <a:ext cx="5030456" cy="4114800"/>
          </a:xfrm>
          <a:prstGeom prst="rect">
            <a:avLst/>
          </a:prstGeom>
          <a:solidFill>
            <a:srgbClr val="FFFFFF"/>
          </a:solidFill>
          <a:ln>
            <a:solidFill>
              <a:srgbClr val="000000"/>
            </a:solidFill>
            <a:miter lim="800000"/>
            <a:headEnd/>
            <a:tailEnd/>
          </a:ln>
        </p:spPr>
        <p:txBody>
          <a:bodyPr lIns="91430" tIns="45715" rIns="91430" bIns="45715"/>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8984A5-4EC5-4FD5-8E51-537209DB1952}" type="slidenum">
              <a:rPr lang="en-US" smtClean="0">
                <a:latin typeface="Times New Roman"/>
              </a:rPr>
              <a:pPr>
                <a:defRPr/>
              </a:pPr>
              <a:t>10</a:t>
            </a:fld>
            <a:endParaRPr lang="en-US" smtClean="0">
              <a:latin typeface="Times New Roman"/>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charset="0"/>
                <a:cs typeface="Times New Roman" charset="0"/>
              </a:rPr>
              <a:t>Positron emission tomography, or PET scanning, allows for the obtaining of tomographic images of the interactions between positrons and electrons. This interaction can be used to study metabolic processes. When a positron interacts with an electron, there is a decay that takes place, and an annihilation that results in the ejection of two 511 KEV gamma rays.  These photons are emitted and relatively simultaneously approximately 180 degrees to each other. We are able to evaluate the location of these interactions in space and project this information into the creation of images. By fusing the images obtained in the PET scanner with those obtained simultaneously or sequentially with the CT scanner this allows us to create precise localization of areas of abnormality.</a:t>
            </a:r>
          </a:p>
          <a:p>
            <a:pPr eaLnBrk="1" hangingPunct="1">
              <a:spcBef>
                <a:spcPct val="0"/>
              </a:spcBef>
            </a:pPr>
            <a:endParaRPr lang="en-US" alt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3E4C0-F899-446F-8C9D-4BE5B15647FB}" type="slidenum">
              <a:rPr lang="en-US" altLang="en-US"/>
              <a:pPr/>
              <a:t>13</a:t>
            </a:fld>
            <a:endParaRPr lang="en-US" alt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43DDD-E8F5-476E-8A21-B81BFF80EF02}" type="slidenum">
              <a:rPr lang="en-US" altLang="en-US"/>
              <a:pPr/>
              <a:t>14</a:t>
            </a:fld>
            <a:endParaRPr lang="en-US" altLang="en-US"/>
          </a:p>
        </p:txBody>
      </p:sp>
      <p:sp>
        <p:nvSpPr>
          <p:cNvPr id="790530" name="Rectangle 3074"/>
          <p:cNvSpPr>
            <a:spLocks noGrp="1" noRot="1" noChangeAspect="1" noChangeArrowheads="1" noTextEdit="1"/>
          </p:cNvSpPr>
          <p:nvPr>
            <p:ph type="sldImg"/>
          </p:nvPr>
        </p:nvSpPr>
        <p:spPr>
          <a:ln/>
        </p:spPr>
      </p:sp>
      <p:sp>
        <p:nvSpPr>
          <p:cNvPr id="790531" name="Rectangle 3075"/>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7FB6C-E941-4D12-9193-604CA03CBBCE}" type="slidenum">
              <a:rPr lang="en-US" altLang="en-US"/>
              <a:pPr/>
              <a:t>18</a:t>
            </a:fld>
            <a:endParaRPr lang="en-US" altLang="en-US"/>
          </a:p>
        </p:txBody>
      </p:sp>
      <p:sp>
        <p:nvSpPr>
          <p:cNvPr id="53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3772" y="4343400"/>
            <a:ext cx="5030456" cy="4114800"/>
          </a:xfrm>
          <a:prstGeom prst="rect">
            <a:avLst/>
          </a:prstGeom>
          <a:solidFill>
            <a:srgbClr val="FFFFFF"/>
          </a:solidFill>
          <a:ln>
            <a:solidFill>
              <a:srgbClr val="000000"/>
            </a:solidFill>
            <a:miter lim="800000"/>
            <a:headEnd/>
            <a:tailEnd/>
          </a:ln>
        </p:spPr>
        <p:txBody>
          <a:bodyPr lIns="91430" tIns="45715" rIns="91430" bIns="45715"/>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fld id="{6824FD13-BD43-4EE6-9CE1-1AA4158172A7}" type="slidenum">
              <a:rPr lang="en-GB">
                <a:solidFill>
                  <a:prstClr val="black"/>
                </a:solidFill>
              </a:rPr>
              <a:pPr/>
              <a:t>24</a:t>
            </a:fld>
            <a:endParaRPr lang="en-GB">
              <a:solidFill>
                <a:prstClr val="black"/>
              </a:solidFill>
            </a:endParaRPr>
          </a:p>
        </p:txBody>
      </p:sp>
      <p:sp>
        <p:nvSpPr>
          <p:cNvPr id="154626" name="Rectangle 2"/>
          <p:cNvSpPr>
            <a:spLocks noGrp="1" noRot="1" noChangeAspect="1" noChangeArrowheads="1" noTextEdit="1"/>
          </p:cNvSpPr>
          <p:nvPr>
            <p:ph type="sldImg"/>
          </p:nvPr>
        </p:nvSpPr>
        <p:spPr bwMode="auto">
          <a:xfrm>
            <a:off x="1289050" y="795338"/>
            <a:ext cx="4281488" cy="32099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Rectangle 3"/>
          <p:cNvSpPr>
            <a:spLocks noGrp="1" noChangeArrowheads="1"/>
          </p:cNvSpPr>
          <p:nvPr>
            <p:ph type="body" idx="1"/>
          </p:nvPr>
        </p:nvSpPr>
        <p:spPr bwMode="auto">
          <a:xfrm>
            <a:off x="693161" y="4359959"/>
            <a:ext cx="5430273" cy="422379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627" tIns="42553" rIns="86627" bIns="42553"/>
          <a:lstStyle/>
          <a:p>
            <a:pPr marL="0" indent="0" defTabSz="845549">
              <a:lnSpc>
                <a:spcPct val="90000"/>
              </a:lnSpc>
              <a:buFontTx/>
              <a:buNone/>
            </a:pPr>
            <a:r>
              <a:rPr lang="en-GB" sz="900" dirty="0" err="1" smtClean="0">
                <a:latin typeface="Verdana" pitchFamily="34" charset="0"/>
              </a:rPr>
              <a:t>Slamon</a:t>
            </a:r>
            <a:r>
              <a:rPr lang="en-GB" sz="900" dirty="0" smtClean="0">
                <a:latin typeface="Verdana" pitchFamily="34" charset="0"/>
              </a:rPr>
              <a:t> </a:t>
            </a:r>
            <a:r>
              <a:rPr lang="en-GB" sz="900" dirty="0">
                <a:latin typeface="Verdana" pitchFamily="34" charset="0"/>
              </a:rPr>
              <a:t>DJ, Leyland-Jones B, </a:t>
            </a:r>
            <a:r>
              <a:rPr lang="en-GB" sz="900" i="1" dirty="0">
                <a:latin typeface="Verdana" pitchFamily="34" charset="0"/>
              </a:rPr>
              <a:t>et al.</a:t>
            </a:r>
            <a:r>
              <a:rPr lang="en-GB" sz="900" dirty="0">
                <a:latin typeface="Verdana" pitchFamily="34" charset="0"/>
              </a:rPr>
              <a:t> Use of chemotherapy plus a monoclonal antibody against HER2 for metastatic breast cancer that overexpresses HER2. </a:t>
            </a:r>
            <a:r>
              <a:rPr lang="en-GB" sz="900" i="1" dirty="0">
                <a:latin typeface="Verdana" pitchFamily="34" charset="0"/>
              </a:rPr>
              <a:t>N </a:t>
            </a:r>
            <a:r>
              <a:rPr lang="en-GB" sz="900" i="1" dirty="0" err="1">
                <a:latin typeface="Verdana" pitchFamily="34" charset="0"/>
              </a:rPr>
              <a:t>Engl</a:t>
            </a:r>
            <a:r>
              <a:rPr lang="en-GB" sz="900" i="1" dirty="0">
                <a:latin typeface="Verdana" pitchFamily="34" charset="0"/>
              </a:rPr>
              <a:t> J Med</a:t>
            </a:r>
            <a:r>
              <a:rPr lang="en-GB" sz="900" dirty="0">
                <a:latin typeface="Verdana" pitchFamily="34" charset="0"/>
              </a:rPr>
              <a:t> 2001; 344:783</a:t>
            </a:r>
            <a:r>
              <a:rPr lang="en-GB" sz="900" dirty="0">
                <a:latin typeface="Verdana" pitchFamily="34" charset="0"/>
                <a:sym typeface="Symbol" pitchFamily="18" charset="2"/>
              </a:rPr>
              <a:t></a:t>
            </a:r>
            <a:r>
              <a:rPr lang="en-GB" sz="900" dirty="0">
                <a:latin typeface="Verdana" pitchFamily="34" charset="0"/>
              </a:rPr>
              <a:t>792</a:t>
            </a:r>
            <a:r>
              <a:rPr lang="en-GB" sz="900" dirty="0" smtClean="0">
                <a:latin typeface="Verdana" pitchFamily="34" charset="0"/>
              </a:rPr>
              <a:t>.</a:t>
            </a:r>
            <a:endParaRPr lang="en-GB" sz="900" dirty="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98575" y="800100"/>
            <a:ext cx="4262438" cy="3195638"/>
          </a:xfr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6575"/>
            <a:ext cx="5029200" cy="38481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smtClean="0"/>
              <a:t>Survival</a:t>
            </a:r>
          </a:p>
          <a:p>
            <a:pPr eaLnBrk="1" hangingPunct="1"/>
            <a:r>
              <a:rPr lang="en-US" altLang="en-US" smtClean="0"/>
              <a:t>Pivotal trial</a:t>
            </a:r>
          </a:p>
          <a:p>
            <a:pPr eaLnBrk="1" hangingPunct="1"/>
            <a:r>
              <a:rPr lang="en-US" altLang="en-US" smtClean="0"/>
              <a:t>Paclitaxel</a:t>
            </a:r>
          </a:p>
          <a:p>
            <a:pPr eaLnBrk="1" hangingPunct="1"/>
            <a:endParaRPr lang="en-US" altLang="en-US" smtClean="0"/>
          </a:p>
          <a:p>
            <a:pPr eaLnBrk="1" hangingPunct="1"/>
            <a:r>
              <a:rPr lang="en-US" altLang="en-US" smtClean="0"/>
              <a:t>SOTA II</a:t>
            </a:r>
          </a:p>
          <a:p>
            <a:pPr eaLnBrk="1" hangingPunct="1"/>
            <a:r>
              <a:rPr lang="en-US" altLang="en-US" smtClean="0"/>
              <a:t>February 2002</a:t>
            </a:r>
          </a:p>
          <a:p>
            <a:pPr eaLnBrk="1" hangingPunct="1"/>
            <a:r>
              <a:rPr lang="en-US" altLang="en-US" smtClean="0"/>
              <a:t>R. Bell</a:t>
            </a:r>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B35E63-E196-4C5F-8AFB-53AA5653309C}"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xmlns="" val="101333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EAA51-0238-4CD1-976A-32264D139ADC}" type="slidenum">
              <a:rPr lang="en-US" altLang="en-US">
                <a:solidFill>
                  <a:prstClr val="black"/>
                </a:solidFill>
              </a:rPr>
              <a:pPr/>
              <a:t>39</a:t>
            </a:fld>
            <a:endParaRPr lang="en-US" altLang="en-US">
              <a:solidFill>
                <a:prstClr val="black"/>
              </a:solidFill>
            </a:endParaRPr>
          </a:p>
        </p:txBody>
      </p:sp>
      <p:sp>
        <p:nvSpPr>
          <p:cNvPr id="61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3772" y="4343400"/>
            <a:ext cx="5030456" cy="4114800"/>
          </a:xfrm>
          <a:prstGeom prst="rect">
            <a:avLst/>
          </a:prstGeom>
          <a:solidFill>
            <a:srgbClr val="FFFFFF"/>
          </a:solidFill>
          <a:ln>
            <a:solidFill>
              <a:srgbClr val="000000"/>
            </a:solidFill>
            <a:miter lim="800000"/>
            <a:headEnd/>
            <a:tailEnd/>
          </a:ln>
        </p:spPr>
        <p:txBody>
          <a:bodyPr lIns="91430" tIns="45715" rIns="91430" bIns="45715"/>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33406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969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105818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8400"/>
            <a:ext cx="2133600" cy="457200"/>
          </a:xfrm>
        </p:spPr>
        <p:txBody>
          <a:bodyPr/>
          <a:lstStyle>
            <a:lvl1pPr>
              <a:defRPr/>
            </a:lvl1pPr>
          </a:lstStyle>
          <a:p>
            <a:r>
              <a:rPr lang="en-US" altLang="en-US"/>
              <a:t>15</a:t>
            </a:r>
            <a:r>
              <a:rPr lang="en-US" altLang="en-US" baseline="30000"/>
              <a:t>th</a:t>
            </a:r>
            <a:r>
              <a:rPr lang="en-US" altLang="en-US"/>
              <a:t> July 06</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509FBEBA-7BE0-4B45-98F3-4B789DCCC995}" type="slidenum">
              <a:rPr lang="en-US" altLang="en-US"/>
              <a:pPr/>
              <a:t>‹#›</a:t>
            </a:fld>
            <a:endParaRPr lang="en-US" altLang="en-US"/>
          </a:p>
        </p:txBody>
      </p:sp>
    </p:spTree>
    <p:extLst>
      <p:ext uri="{BB962C8B-B14F-4D97-AF65-F5344CB8AC3E}">
        <p14:creationId xmlns:p14="http://schemas.microsoft.com/office/powerpoint/2010/main" xmlns="" val="64541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21688" cy="846138"/>
          </a:xfrm>
        </p:spPr>
        <p:txBody>
          <a:bodyPr/>
          <a:lstStyle/>
          <a:p>
            <a:r>
              <a:rPr lang="en-US" smtClean="0"/>
              <a:t>Click to edit Master title style</a:t>
            </a:r>
            <a:endParaRPr lang="en-IN"/>
          </a:p>
        </p:txBody>
      </p:sp>
      <p:sp>
        <p:nvSpPr>
          <p:cNvPr id="3" name="Chart Placeholder 2"/>
          <p:cNvSpPr>
            <a:spLocks noGrp="1"/>
          </p:cNvSpPr>
          <p:nvPr>
            <p:ph type="chart" sz="half" idx="1"/>
          </p:nvPr>
        </p:nvSpPr>
        <p:spPr>
          <a:xfrm>
            <a:off x="304800" y="1520825"/>
            <a:ext cx="4135438" cy="4114800"/>
          </a:xfrm>
        </p:spPr>
        <p:txBody>
          <a:bodyPr/>
          <a:lstStyle/>
          <a:p>
            <a:endParaRPr lang="en-IN"/>
          </a:p>
        </p:txBody>
      </p:sp>
      <p:sp>
        <p:nvSpPr>
          <p:cNvPr id="4" name="Text Placeholder 3"/>
          <p:cNvSpPr>
            <a:spLocks noGrp="1"/>
          </p:cNvSpPr>
          <p:nvPr>
            <p:ph type="body" sz="half" idx="2"/>
          </p:nvPr>
        </p:nvSpPr>
        <p:spPr>
          <a:xfrm>
            <a:off x="4592638" y="1520825"/>
            <a:ext cx="41370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426409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3165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741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588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2285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066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972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2432300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661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227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2694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08431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6015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E8CC181C-BF17-4DCA-84A1-6198A8D2A350}" type="datetimeFigureOut">
              <a:rPr lang="en-IN"/>
              <a:pPr>
                <a:defRPr/>
              </a:pPr>
              <a:t>25-10-2018</a:t>
            </a:fld>
            <a:endParaRPr lang="en-IN"/>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A8EA63BF-5DEF-4C88-ABAD-4DA931FD997D}" type="slidenum">
              <a:rPr lang="en-IN"/>
              <a:pPr>
                <a:defRPr/>
              </a:pPr>
              <a:t>‹#›</a:t>
            </a:fld>
            <a:endParaRPr lang="en-IN"/>
          </a:p>
        </p:txBody>
      </p:sp>
    </p:spTree>
    <p:extLst>
      <p:ext uri="{BB962C8B-B14F-4D97-AF65-F5344CB8AC3E}">
        <p14:creationId xmlns:p14="http://schemas.microsoft.com/office/powerpoint/2010/main" xmlns="" val="385853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FE64B4B8-9FC4-4199-8448-B0585F96930D}" type="datetimeFigureOut">
              <a:rPr lang="en-IN"/>
              <a:pPr>
                <a:defRPr/>
              </a:pPr>
              <a:t>25-10-2018</a:t>
            </a:fld>
            <a:endParaRPr lang="en-IN"/>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2E46A89C-6A3E-4A7D-BA1F-6A103A82AA61}" type="slidenum">
              <a:rPr lang="en-IN"/>
              <a:pPr>
                <a:defRPr/>
              </a:pPr>
              <a:t>‹#›</a:t>
            </a:fld>
            <a:endParaRPr lang="en-IN"/>
          </a:p>
        </p:txBody>
      </p:sp>
    </p:spTree>
    <p:extLst>
      <p:ext uri="{BB962C8B-B14F-4D97-AF65-F5344CB8AC3E}">
        <p14:creationId xmlns:p14="http://schemas.microsoft.com/office/powerpoint/2010/main" xmlns="" val="316370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7"/>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C5B66110-35BA-4798-95F7-5BA1679D623E}" type="datetimeFigureOut">
              <a:rPr lang="en-IN"/>
              <a:pPr>
                <a:defRPr/>
              </a:pPr>
              <a:t>25-10-2018</a:t>
            </a:fld>
            <a:endParaRPr lang="en-IN"/>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19DD02F2-2C4F-4307-BDB8-22D88F95D1B9}" type="slidenum">
              <a:rPr lang="en-IN"/>
              <a:pPr>
                <a:defRPr/>
              </a:pPr>
              <a:t>‹#›</a:t>
            </a:fld>
            <a:endParaRPr lang="en-IN"/>
          </a:p>
        </p:txBody>
      </p:sp>
    </p:spTree>
    <p:extLst>
      <p:ext uri="{BB962C8B-B14F-4D97-AF65-F5344CB8AC3E}">
        <p14:creationId xmlns:p14="http://schemas.microsoft.com/office/powerpoint/2010/main" xmlns="" val="11949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16B584F7-195E-49CA-AA33-0F6CDD7389B1}" type="datetimeFigureOut">
              <a:rPr lang="en-IN"/>
              <a:pPr>
                <a:defRPr/>
              </a:pPr>
              <a:t>25-10-2018</a:t>
            </a:fld>
            <a:endParaRPr lang="en-IN"/>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AC1112AC-FDD0-4183-891F-227391394425}" type="slidenum">
              <a:rPr lang="en-IN"/>
              <a:pPr>
                <a:defRPr/>
              </a:pPr>
              <a:t>‹#›</a:t>
            </a:fld>
            <a:endParaRPr lang="en-IN"/>
          </a:p>
        </p:txBody>
      </p:sp>
    </p:spTree>
    <p:extLst>
      <p:ext uri="{BB962C8B-B14F-4D97-AF65-F5344CB8AC3E}">
        <p14:creationId xmlns:p14="http://schemas.microsoft.com/office/powerpoint/2010/main" xmlns="" val="4148523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9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98912DE-7A22-447B-8245-A7E26E8799E1}" type="datetimeFigureOut">
              <a:rPr lang="en-IN"/>
              <a:pPr>
                <a:defRPr/>
              </a:pPr>
              <a:t>25-10-2018</a:t>
            </a:fld>
            <a:endParaRPr lang="en-IN"/>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2BBE734-C162-49EB-91A6-DD84B88EDD2B}" type="slidenum">
              <a:rPr lang="en-IN"/>
              <a:pPr>
                <a:defRPr/>
              </a:pPr>
              <a:t>‹#›</a:t>
            </a:fld>
            <a:endParaRPr lang="en-IN"/>
          </a:p>
        </p:txBody>
      </p:sp>
    </p:spTree>
    <p:extLst>
      <p:ext uri="{BB962C8B-B14F-4D97-AF65-F5344CB8AC3E}">
        <p14:creationId xmlns:p14="http://schemas.microsoft.com/office/powerpoint/2010/main" xmlns="" val="9328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338602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85C906C-20A1-43A4-9D91-6270431F2216}" type="datetimeFigureOut">
              <a:rPr lang="en-IN"/>
              <a:pPr>
                <a:defRPr/>
              </a:pPr>
              <a:t>25-10-2018</a:t>
            </a:fld>
            <a:endParaRPr lang="en-IN"/>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A4612178-B2BA-4701-8359-1A2D0F9F1809}" type="slidenum">
              <a:rPr lang="en-IN"/>
              <a:pPr>
                <a:defRPr/>
              </a:pPr>
              <a:t>‹#›</a:t>
            </a:fld>
            <a:endParaRPr lang="en-IN"/>
          </a:p>
        </p:txBody>
      </p:sp>
    </p:spTree>
    <p:extLst>
      <p:ext uri="{BB962C8B-B14F-4D97-AF65-F5344CB8AC3E}">
        <p14:creationId xmlns:p14="http://schemas.microsoft.com/office/powerpoint/2010/main" xmlns="" val="1769312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3A2B754-9877-4FE6-BBEB-AD622E8BB11A}" type="datetimeFigureOut">
              <a:rPr lang="en-IN"/>
              <a:pPr>
                <a:defRPr/>
              </a:pPr>
              <a:t>25-10-2018</a:t>
            </a:fld>
            <a:endParaRPr lang="en-IN"/>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A343101-7493-4E2F-BEC7-B4CC942F1E1C}" type="slidenum">
              <a:rPr lang="en-IN"/>
              <a:pPr>
                <a:defRPr/>
              </a:pPr>
              <a:t>‹#›</a:t>
            </a:fld>
            <a:endParaRPr lang="en-IN"/>
          </a:p>
        </p:txBody>
      </p:sp>
    </p:spTree>
    <p:extLst>
      <p:ext uri="{BB962C8B-B14F-4D97-AF65-F5344CB8AC3E}">
        <p14:creationId xmlns:p14="http://schemas.microsoft.com/office/powerpoint/2010/main" xmlns="" val="425660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77"/>
            <a:ext cx="3008313" cy="1162051"/>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7F3AEB8E-1CB1-48A7-8406-B87BF0B3C54B}" type="datetimeFigureOut">
              <a:rPr lang="en-IN"/>
              <a:pPr>
                <a:defRPr/>
              </a:pPr>
              <a:t>25-10-2018</a:t>
            </a:fld>
            <a:endParaRPr lang="en-IN"/>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4C978141-2D73-4035-BAF2-AF81E33A7703}" type="slidenum">
              <a:rPr lang="en-IN"/>
              <a:pPr>
                <a:defRPr/>
              </a:pPr>
              <a:t>‹#›</a:t>
            </a:fld>
            <a:endParaRPr lang="en-IN"/>
          </a:p>
        </p:txBody>
      </p:sp>
    </p:spTree>
    <p:extLst>
      <p:ext uri="{BB962C8B-B14F-4D97-AF65-F5344CB8AC3E}">
        <p14:creationId xmlns:p14="http://schemas.microsoft.com/office/powerpoint/2010/main" xmlns="" val="2107353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53"/>
            <a:ext cx="5486400" cy="566739"/>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41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18D885FD-FD2E-42E0-BA17-9B8941C1EB2A}" type="datetimeFigureOut">
              <a:rPr lang="en-IN"/>
              <a:pPr>
                <a:defRPr/>
              </a:pPr>
              <a:t>25-10-2018</a:t>
            </a:fld>
            <a:endParaRPr lang="en-IN"/>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A845A2E-19FD-4FF7-BB90-3242B0B09985}" type="slidenum">
              <a:rPr lang="en-IN"/>
              <a:pPr>
                <a:defRPr/>
              </a:pPr>
              <a:t>‹#›</a:t>
            </a:fld>
            <a:endParaRPr lang="en-IN"/>
          </a:p>
        </p:txBody>
      </p:sp>
    </p:spTree>
    <p:extLst>
      <p:ext uri="{BB962C8B-B14F-4D97-AF65-F5344CB8AC3E}">
        <p14:creationId xmlns:p14="http://schemas.microsoft.com/office/powerpoint/2010/main" xmlns="" val="210004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4128C478-DD5A-4AA3-97ED-534ABB87F02B}" type="datetimeFigureOut">
              <a:rPr lang="en-IN"/>
              <a:pPr>
                <a:defRPr/>
              </a:pPr>
              <a:t>25-10-2018</a:t>
            </a:fld>
            <a:endParaRPr lang="en-IN"/>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023D0AF-EFB1-4BEA-B785-6D4D97D2F0EC}" type="slidenum">
              <a:rPr lang="en-IN"/>
              <a:pPr>
                <a:defRPr/>
              </a:pPr>
              <a:t>‹#›</a:t>
            </a:fld>
            <a:endParaRPr lang="en-IN"/>
          </a:p>
        </p:txBody>
      </p:sp>
    </p:spTree>
    <p:extLst>
      <p:ext uri="{BB962C8B-B14F-4D97-AF65-F5344CB8AC3E}">
        <p14:creationId xmlns:p14="http://schemas.microsoft.com/office/powerpoint/2010/main" xmlns="" val="252111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085FB8B-04FD-48A6-808A-B0DE680100CA}" type="datetimeFigureOut">
              <a:rPr lang="en-IN"/>
              <a:pPr>
                <a:defRPr/>
              </a:pPr>
              <a:t>25-10-2018</a:t>
            </a:fld>
            <a:endParaRPr lang="en-IN"/>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9E59963F-09F5-4919-AF3B-93C0220D09B1}" type="slidenum">
              <a:rPr lang="en-IN"/>
              <a:pPr>
                <a:defRPr/>
              </a:pPr>
              <a:t>‹#›</a:t>
            </a:fld>
            <a:endParaRPr lang="en-IN"/>
          </a:p>
        </p:txBody>
      </p:sp>
    </p:spTree>
    <p:extLst>
      <p:ext uri="{BB962C8B-B14F-4D97-AF65-F5344CB8AC3E}">
        <p14:creationId xmlns:p14="http://schemas.microsoft.com/office/powerpoint/2010/main" xmlns="" val="4121218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67544" y="6381328"/>
            <a:ext cx="7560444" cy="360040"/>
          </a:xfrm>
        </p:spPr>
        <p:txBody>
          <a:bodyPr anchor="b">
            <a:normAutofit/>
          </a:bodyPr>
          <a:lstStyle>
            <a:lvl1pPr marL="0" indent="0">
              <a:buNone/>
              <a:defRPr sz="1000"/>
            </a:lvl1pPr>
          </a:lstStyle>
          <a:p>
            <a:pPr lvl="0"/>
            <a:endParaRPr lang="en-GB" dirty="0"/>
          </a:p>
        </p:txBody>
      </p:sp>
      <p:sp>
        <p:nvSpPr>
          <p:cNvPr id="3" name="Slide Number Placeholder 3"/>
          <p:cNvSpPr>
            <a:spLocks noGrp="1"/>
          </p:cNvSpPr>
          <p:nvPr>
            <p:ph type="sldNum" sz="quarter" idx="14"/>
          </p:nvPr>
        </p:nvSpPr>
        <p:spPr>
          <a:xfrm>
            <a:off x="8748713" y="6453188"/>
            <a:ext cx="369887" cy="365125"/>
          </a:xfrm>
        </p:spPr>
        <p:txBody>
          <a:bodyPr/>
          <a:lstStyle>
            <a:lvl1pPr defTabSz="457200" fontAlgn="base">
              <a:spcBef>
                <a:spcPct val="0"/>
              </a:spcBef>
              <a:spcAft>
                <a:spcPct val="0"/>
              </a:spcAft>
              <a:defRPr>
                <a:latin typeface="Arial" charset="0"/>
              </a:defRPr>
            </a:lvl1pPr>
          </a:lstStyle>
          <a:p>
            <a:pPr>
              <a:defRPr/>
            </a:pPr>
            <a:fld id="{0462F84C-2D66-4F08-8809-63192DEABF58}" type="slidenum">
              <a:rPr lang="en-GB"/>
              <a:pPr>
                <a:defRPr/>
              </a:pPr>
              <a:t>‹#›</a:t>
            </a:fld>
            <a:endParaRPr lang="en-GB"/>
          </a:p>
        </p:txBody>
      </p:sp>
    </p:spTree>
    <p:extLst>
      <p:ext uri="{BB962C8B-B14F-4D97-AF65-F5344CB8AC3E}">
        <p14:creationId xmlns:p14="http://schemas.microsoft.com/office/powerpoint/2010/main" xmlns="" val="3891957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6841" y="2375211"/>
            <a:ext cx="8414140" cy="1212540"/>
          </a:xfrm>
        </p:spPr>
        <p:txBody>
          <a:bodyPr anchor="b"/>
          <a:lstStyle>
            <a:lvl1pPr algn="ctr">
              <a:defRPr sz="4000" b="1" cap="none"/>
            </a:lvl1pPr>
          </a:lstStyle>
          <a:p>
            <a:r>
              <a:rPr lang="en-US" smtClean="0"/>
              <a:t>Click to edit Master title style</a:t>
            </a:r>
            <a:endParaRPr lang="en-US" dirty="0"/>
          </a:p>
        </p:txBody>
      </p:sp>
    </p:spTree>
    <p:extLst>
      <p:ext uri="{BB962C8B-B14F-4D97-AF65-F5344CB8AC3E}">
        <p14:creationId xmlns:p14="http://schemas.microsoft.com/office/powerpoint/2010/main" xmlns="" val="2739948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eme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8612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9" y="203227"/>
            <a:ext cx="7438072" cy="998227"/>
          </a:xfrm>
        </p:spPr>
        <p:txBody>
          <a:bodyPr/>
          <a:lstStyle/>
          <a:p>
            <a:r>
              <a:rPr lang="en-US"/>
              <a:t>Click to edit Master title style</a:t>
            </a:r>
            <a:endParaRPr lang="en-GB"/>
          </a:p>
        </p:txBody>
      </p:sp>
      <p:sp>
        <p:nvSpPr>
          <p:cNvPr id="7" name="Text Placeholder 10"/>
          <p:cNvSpPr>
            <a:spLocks noGrp="1"/>
          </p:cNvSpPr>
          <p:nvPr>
            <p:ph type="body" sz="quarter" idx="11"/>
          </p:nvPr>
        </p:nvSpPr>
        <p:spPr>
          <a:xfrm>
            <a:off x="7040814" y="6616065"/>
            <a:ext cx="1721625" cy="152349"/>
          </a:xfrm>
        </p:spPr>
        <p:txBody>
          <a:bodyPr wrap="none" lIns="0" tIns="0" rIns="0" bIns="0" anchor="b">
            <a:spAutoFit/>
          </a:bodyPr>
          <a:lstStyle>
            <a:lvl1pPr marL="0" indent="0" algn="r">
              <a:lnSpc>
                <a:spcPct val="90000"/>
              </a:lnSpc>
              <a:spcBef>
                <a:spcPts val="0"/>
              </a:spcBef>
              <a:buFontTx/>
              <a:buNone/>
              <a:defRPr sz="1100"/>
            </a:lvl1pPr>
          </a:lstStyle>
          <a:p>
            <a:pPr lvl="0"/>
            <a:r>
              <a:rPr lang="en-US" smtClean="0"/>
              <a:t>Click to edit Master text styles</a:t>
            </a:r>
          </a:p>
        </p:txBody>
      </p:sp>
      <p:sp>
        <p:nvSpPr>
          <p:cNvPr id="8" name="Text Placeholder 10"/>
          <p:cNvSpPr>
            <a:spLocks noGrp="1"/>
          </p:cNvSpPr>
          <p:nvPr>
            <p:ph type="body" sz="quarter" idx="12"/>
          </p:nvPr>
        </p:nvSpPr>
        <p:spPr>
          <a:xfrm>
            <a:off x="395294" y="6616065"/>
            <a:ext cx="1721625" cy="152349"/>
          </a:xfrm>
        </p:spPr>
        <p:txBody>
          <a:bodyPr wrap="none" lIns="0" tIns="0" rIns="0" bIns="0" anchor="b">
            <a:spAutoFit/>
          </a:bodyPr>
          <a:lstStyle>
            <a:lvl1pPr marL="0" indent="0" algn="l">
              <a:lnSpc>
                <a:spcPct val="90000"/>
              </a:lnSpc>
              <a:spcBef>
                <a:spcPts val="0"/>
              </a:spcBef>
              <a:buFontTx/>
              <a:buNone/>
              <a:defRPr sz="1100"/>
            </a:lvl1pPr>
          </a:lstStyle>
          <a:p>
            <a:pPr lvl="0"/>
            <a:r>
              <a:rPr lang="en-US" smtClean="0"/>
              <a:t>Click to edit Master text styles</a:t>
            </a:r>
          </a:p>
        </p:txBody>
      </p:sp>
    </p:spTree>
    <p:extLst>
      <p:ext uri="{BB962C8B-B14F-4D97-AF65-F5344CB8AC3E}">
        <p14:creationId xmlns:p14="http://schemas.microsoft.com/office/powerpoint/2010/main" xmlns="" val="26110830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2948608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2435" name="Text Placeholder 2"/>
          <p:cNvSpPr>
            <a:spLocks noGrp="1"/>
          </p:cNvSpPr>
          <p:nvPr>
            <p:ph type="subTitle" idx="1"/>
          </p:nvPr>
        </p:nvSpPr>
        <p:spPr>
          <a:xfrm>
            <a:off x="552338" y="2984584"/>
            <a:ext cx="8126412" cy="758825"/>
          </a:xfrm>
        </p:spPr>
        <p:txBody>
          <a:bodyPr/>
          <a:lstStyle>
            <a:lvl1pPr marL="0" indent="0" algn="ctr">
              <a:spcBef>
                <a:spcPct val="0"/>
              </a:spcBef>
              <a:buFont typeface="Arial" charset="0"/>
              <a:buNone/>
              <a:defRPr sz="2200" b="1"/>
            </a:lvl1pPr>
          </a:lstStyle>
          <a:p>
            <a:pPr lvl="0"/>
            <a:r>
              <a:rPr lang="en-GB" noProof="0" dirty="0" smtClean="0"/>
              <a:t>Click to edit Master subtitle style</a:t>
            </a:r>
          </a:p>
        </p:txBody>
      </p:sp>
      <p:sp>
        <p:nvSpPr>
          <p:cNvPr id="402439" name="Title Placeholder 1"/>
          <p:cNvSpPr>
            <a:spLocks noGrp="1"/>
          </p:cNvSpPr>
          <p:nvPr>
            <p:ph type="ctrTitle"/>
          </p:nvPr>
        </p:nvSpPr>
        <p:spPr>
          <a:xfrm>
            <a:off x="552338" y="1412884"/>
            <a:ext cx="8126412" cy="1285875"/>
          </a:xfrm>
        </p:spPr>
        <p:txBody>
          <a:bodyPr rIns="91427"/>
          <a:lstStyle>
            <a:lvl1pPr algn="ctr">
              <a:lnSpc>
                <a:spcPct val="100000"/>
              </a:lnSpc>
              <a:defRPr sz="3200"/>
            </a:lvl1pPr>
          </a:lstStyle>
          <a:p>
            <a:pPr lvl="0"/>
            <a:r>
              <a:rPr lang="en-GB" noProof="0" dirty="0" smtClean="0"/>
              <a:t>Click to edit Master title style</a:t>
            </a:r>
          </a:p>
        </p:txBody>
      </p:sp>
    </p:spTree>
    <p:extLst>
      <p:ext uri="{BB962C8B-B14F-4D97-AF65-F5344CB8AC3E}">
        <p14:creationId xmlns:p14="http://schemas.microsoft.com/office/powerpoint/2010/main" xmlns="" val="3582733356"/>
      </p:ext>
    </p:extLst>
  </p:cSld>
  <p:clrMapOvr>
    <a:overrideClrMapping bg1="lt1" tx1="dk1" bg2="lt2" tx2="dk2" accent1="accent1" accent2="accent2" accent3="accent3" accent4="accent4" accent5="accent5" accent6="accent6" hlink="hlink" folHlink="folHlink"/>
  </p:clrMapOvr>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HannaH">
    <p:spTree>
      <p:nvGrpSpPr>
        <p:cNvPr id="1" name=""/>
        <p:cNvGrpSpPr/>
        <p:nvPr/>
      </p:nvGrpSpPr>
      <p:grpSpPr>
        <a:xfrm>
          <a:off x="0" y="0"/>
          <a:ext cx="0" cy="0"/>
          <a:chOff x="0" y="0"/>
          <a:chExt cx="0" cy="0"/>
        </a:xfrm>
      </p:grpSpPr>
      <p:sp>
        <p:nvSpPr>
          <p:cNvPr id="402435" name="Text Placeholder 2"/>
          <p:cNvSpPr>
            <a:spLocks noGrp="1"/>
          </p:cNvSpPr>
          <p:nvPr>
            <p:ph type="subTitle" idx="1"/>
          </p:nvPr>
        </p:nvSpPr>
        <p:spPr>
          <a:xfrm>
            <a:off x="547912" y="2984584"/>
            <a:ext cx="8125200" cy="758825"/>
          </a:xfrm>
        </p:spPr>
        <p:txBody>
          <a:bodyPr/>
          <a:lstStyle>
            <a:lvl1pPr marL="0" indent="0" algn="ctr">
              <a:spcBef>
                <a:spcPct val="0"/>
              </a:spcBef>
              <a:buFont typeface="Arial" charset="0"/>
              <a:buNone/>
              <a:defRPr sz="2200" b="1"/>
            </a:lvl1pPr>
          </a:lstStyle>
          <a:p>
            <a:pPr lvl="0"/>
            <a:r>
              <a:rPr lang="en-GB" noProof="0" dirty="0" smtClean="0"/>
              <a:t>Click to edit Master subtitle style</a:t>
            </a:r>
          </a:p>
        </p:txBody>
      </p:sp>
      <p:sp>
        <p:nvSpPr>
          <p:cNvPr id="402439" name="Title Placeholder 1"/>
          <p:cNvSpPr>
            <a:spLocks noGrp="1"/>
          </p:cNvSpPr>
          <p:nvPr>
            <p:ph type="ctrTitle"/>
          </p:nvPr>
        </p:nvSpPr>
        <p:spPr>
          <a:xfrm>
            <a:off x="547912" y="1412884"/>
            <a:ext cx="8125200" cy="1285875"/>
          </a:xfrm>
        </p:spPr>
        <p:txBody>
          <a:bodyPr rIns="91427"/>
          <a:lstStyle>
            <a:lvl1pPr algn="ctr">
              <a:lnSpc>
                <a:spcPct val="100000"/>
              </a:lnSpc>
              <a:defRPr sz="3200"/>
            </a:lvl1pPr>
          </a:lstStyle>
          <a:p>
            <a:pPr lvl="0"/>
            <a:r>
              <a:rPr lang="en-GB" noProof="0" dirty="0" smtClean="0"/>
              <a:t>Click to edit Master title style</a:t>
            </a:r>
          </a:p>
        </p:txBody>
      </p:sp>
    </p:spTree>
    <p:extLst>
      <p:ext uri="{BB962C8B-B14F-4D97-AF65-F5344CB8AC3E}">
        <p14:creationId xmlns:p14="http://schemas.microsoft.com/office/powerpoint/2010/main" xmlns="" val="1744333880"/>
      </p:ext>
    </p:extLst>
  </p:cSld>
  <p:clrMapOvr>
    <a:overrideClrMapping bg1="lt1" tx1="dk1" bg2="lt2" tx2="dk2" accent1="accent1" accent2="accent2" accent3="accent3" accent4="accent4" accent5="accent5" accent6="accent6" hlink="hlink" folHlink="folHlink"/>
  </p:clrMapOvr>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refHer">
    <p:spTree>
      <p:nvGrpSpPr>
        <p:cNvPr id="1" name=""/>
        <p:cNvGrpSpPr/>
        <p:nvPr/>
      </p:nvGrpSpPr>
      <p:grpSpPr>
        <a:xfrm>
          <a:off x="0" y="0"/>
          <a:ext cx="0" cy="0"/>
          <a:chOff x="0" y="0"/>
          <a:chExt cx="0" cy="0"/>
        </a:xfrm>
      </p:grpSpPr>
      <p:grpSp>
        <p:nvGrpSpPr>
          <p:cNvPr id="7" name="Group 14"/>
          <p:cNvGrpSpPr>
            <a:grpSpLocks/>
          </p:cNvGrpSpPr>
          <p:nvPr/>
        </p:nvGrpSpPr>
        <p:grpSpPr bwMode="auto">
          <a:xfrm>
            <a:off x="565173" y="2949575"/>
            <a:ext cx="8101013" cy="0"/>
            <a:chOff x="360" y="840"/>
            <a:chExt cx="5103" cy="0"/>
          </a:xfrm>
        </p:grpSpPr>
        <p:sp>
          <p:nvSpPr>
            <p:cNvPr id="8" name="Line 15"/>
            <p:cNvSpPr>
              <a:spLocks noChangeShapeType="1"/>
            </p:cNvSpPr>
            <p:nvPr userDrawn="1"/>
          </p:nvSpPr>
          <p:spPr bwMode="auto">
            <a:xfrm>
              <a:off x="360" y="840"/>
              <a:ext cx="2550" cy="0"/>
            </a:xfrm>
            <a:prstGeom prst="line">
              <a:avLst/>
            </a:prstGeom>
            <a:noFill/>
            <a:ln w="28575">
              <a:solidFill>
                <a:srgbClr val="FF8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b="1" smtClean="0">
                <a:solidFill>
                  <a:srgbClr val="27236A"/>
                </a:solidFill>
                <a:latin typeface="Arial" pitchFamily="34" charset="0"/>
              </a:endParaRPr>
            </a:p>
          </p:txBody>
        </p:sp>
        <p:sp>
          <p:nvSpPr>
            <p:cNvPr id="9" name="Line 16"/>
            <p:cNvSpPr>
              <a:spLocks noChangeShapeType="1"/>
            </p:cNvSpPr>
            <p:nvPr userDrawn="1"/>
          </p:nvSpPr>
          <p:spPr bwMode="auto">
            <a:xfrm>
              <a:off x="2913" y="840"/>
              <a:ext cx="2550" cy="0"/>
            </a:xfrm>
            <a:prstGeom prst="line">
              <a:avLst/>
            </a:prstGeom>
            <a:noFill/>
            <a:ln w="28575">
              <a:solidFill>
                <a:srgbClr val="33005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b="1" smtClean="0">
                <a:solidFill>
                  <a:srgbClr val="27236A"/>
                </a:solidFill>
                <a:latin typeface="Arial" pitchFamily="34" charset="0"/>
              </a:endParaRPr>
            </a:p>
          </p:txBody>
        </p:sp>
      </p:grpSp>
      <p:sp>
        <p:nvSpPr>
          <p:cNvPr id="402435" name="Text Placeholder 2"/>
          <p:cNvSpPr>
            <a:spLocks noGrp="1"/>
          </p:cNvSpPr>
          <p:nvPr>
            <p:ph type="subTitle" idx="1"/>
          </p:nvPr>
        </p:nvSpPr>
        <p:spPr>
          <a:xfrm>
            <a:off x="555168" y="2984584"/>
            <a:ext cx="8125200" cy="758825"/>
          </a:xfrm>
        </p:spPr>
        <p:txBody>
          <a:bodyPr/>
          <a:lstStyle>
            <a:lvl1pPr marL="0" indent="0" algn="ctr">
              <a:spcBef>
                <a:spcPct val="0"/>
              </a:spcBef>
              <a:buFont typeface="Arial" charset="0"/>
              <a:buNone/>
              <a:defRPr sz="2200" b="1"/>
            </a:lvl1pPr>
          </a:lstStyle>
          <a:p>
            <a:pPr lvl="0"/>
            <a:r>
              <a:rPr lang="en-GB" noProof="0" smtClean="0"/>
              <a:t>Click to edit Master subtitle style</a:t>
            </a:r>
          </a:p>
        </p:txBody>
      </p:sp>
      <p:sp>
        <p:nvSpPr>
          <p:cNvPr id="402439" name="Title Placeholder 1"/>
          <p:cNvSpPr>
            <a:spLocks noGrp="1"/>
          </p:cNvSpPr>
          <p:nvPr>
            <p:ph type="ctrTitle"/>
          </p:nvPr>
        </p:nvSpPr>
        <p:spPr>
          <a:xfrm>
            <a:off x="555168" y="1412884"/>
            <a:ext cx="8125200" cy="1285875"/>
          </a:xfrm>
        </p:spPr>
        <p:txBody>
          <a:bodyPr rIns="91427"/>
          <a:lstStyle>
            <a:lvl1pPr algn="ctr">
              <a:lnSpc>
                <a:spcPct val="100000"/>
              </a:lnSpc>
              <a:defRPr sz="3200"/>
            </a:lvl1pPr>
          </a:lstStyle>
          <a:p>
            <a:pPr lvl="0"/>
            <a:r>
              <a:rPr lang="en-GB" noProof="0" smtClean="0"/>
              <a:t>Click to edit Master title style</a:t>
            </a:r>
          </a:p>
        </p:txBody>
      </p:sp>
    </p:spTree>
    <p:extLst>
      <p:ext uri="{BB962C8B-B14F-4D97-AF65-F5344CB8AC3E}">
        <p14:creationId xmlns:p14="http://schemas.microsoft.com/office/powerpoint/2010/main" xmlns="" val="1438741138"/>
      </p:ext>
    </p:extLst>
  </p:cSld>
  <p:clrMapOvr>
    <a:overrideClrMapping bg1="lt1" tx1="dk1" bg2="lt2" tx2="dk2" accent1="accent1" accent2="accent2" accent3="accent3" accent4="accent4" accent5="accent5" accent6="accent6" hlink="hlink" folHlink="folHlink"/>
  </p:clrMapOv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SafeHer">
    <p:spTree>
      <p:nvGrpSpPr>
        <p:cNvPr id="1" name=""/>
        <p:cNvGrpSpPr/>
        <p:nvPr/>
      </p:nvGrpSpPr>
      <p:grpSpPr>
        <a:xfrm>
          <a:off x="0" y="0"/>
          <a:ext cx="0" cy="0"/>
          <a:chOff x="0" y="0"/>
          <a:chExt cx="0" cy="0"/>
        </a:xfrm>
      </p:grpSpPr>
      <p:sp>
        <p:nvSpPr>
          <p:cNvPr id="402435" name="Text Placeholder 2"/>
          <p:cNvSpPr>
            <a:spLocks noGrp="1"/>
          </p:cNvSpPr>
          <p:nvPr>
            <p:ph type="subTitle" idx="1"/>
          </p:nvPr>
        </p:nvSpPr>
        <p:spPr>
          <a:xfrm>
            <a:off x="555168" y="2984584"/>
            <a:ext cx="8125200" cy="758825"/>
          </a:xfrm>
        </p:spPr>
        <p:txBody>
          <a:bodyPr/>
          <a:lstStyle>
            <a:lvl1pPr marL="0" indent="0" algn="ctr">
              <a:spcBef>
                <a:spcPct val="0"/>
              </a:spcBef>
              <a:buFont typeface="Arial" charset="0"/>
              <a:buNone/>
              <a:defRPr sz="2200" b="1"/>
            </a:lvl1pPr>
          </a:lstStyle>
          <a:p>
            <a:pPr lvl="0"/>
            <a:r>
              <a:rPr lang="en-GB" noProof="0" smtClean="0"/>
              <a:t>Click to edit Master subtitle style</a:t>
            </a:r>
          </a:p>
        </p:txBody>
      </p:sp>
      <p:sp>
        <p:nvSpPr>
          <p:cNvPr id="402439" name="Title Placeholder 1"/>
          <p:cNvSpPr>
            <a:spLocks noGrp="1"/>
          </p:cNvSpPr>
          <p:nvPr>
            <p:ph type="ctrTitle"/>
          </p:nvPr>
        </p:nvSpPr>
        <p:spPr>
          <a:xfrm>
            <a:off x="555168" y="1412884"/>
            <a:ext cx="8125200" cy="1285875"/>
          </a:xfrm>
        </p:spPr>
        <p:txBody>
          <a:bodyPr rIns="91427"/>
          <a:lstStyle>
            <a:lvl1pPr algn="ctr">
              <a:lnSpc>
                <a:spcPct val="100000"/>
              </a:lnSpc>
              <a:defRPr sz="3200"/>
            </a:lvl1pPr>
          </a:lstStyle>
          <a:p>
            <a:pPr lvl="0"/>
            <a:r>
              <a:rPr lang="en-GB" noProof="0" smtClean="0"/>
              <a:t>Click to edit Master title style</a:t>
            </a:r>
          </a:p>
        </p:txBody>
      </p:sp>
    </p:spTree>
    <p:extLst>
      <p:ext uri="{BB962C8B-B14F-4D97-AF65-F5344CB8AC3E}">
        <p14:creationId xmlns:p14="http://schemas.microsoft.com/office/powerpoint/2010/main" xmlns="" val="2051815281"/>
      </p:ext>
    </p:extLst>
  </p:cSld>
  <p:clrMapOvr>
    <a:overrideClrMapping bg1="lt1" tx1="dk1" bg2="lt2" tx2="dk2" accent1="accent1" accent2="accent2" accent3="accent3" accent4="accent4" accent5="accent5" accent6="accent6" hlink="hlink" folHlink="folHlink"/>
  </p:clrMapOvr>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557214" y="1425596"/>
            <a:ext cx="8120062"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6" name="Text Placeholder 4"/>
          <p:cNvSpPr>
            <a:spLocks noGrp="1"/>
          </p:cNvSpPr>
          <p:nvPr>
            <p:ph type="body" sz="quarter" idx="12"/>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955228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fHer 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1"/>
          </p:nvPr>
        </p:nvSpPr>
        <p:spPr>
          <a:xfrm>
            <a:off x="557214" y="1425596"/>
            <a:ext cx="8120062"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374885529"/>
      </p:ext>
    </p:extLst>
  </p:cSld>
  <p:clrMapOvr>
    <a:overrideClrMapping bg1="lt1" tx1="dk1" bg2="lt2" tx2="dk2" accent1="accent1" accent2="accent2" accent3="accent3" accent4="accent4" accent5="accent5" accent6="accent6" hlink="hlink" folHlink="folHlink"/>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7" name="Text Placeholder 4"/>
          <p:cNvSpPr>
            <a:spLocks noGrp="1"/>
          </p:cNvSpPr>
          <p:nvPr>
            <p:ph type="body" sz="quarter" idx="12"/>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183113464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fHer Title Only">
    <p:spTree>
      <p:nvGrpSpPr>
        <p:cNvPr id="1" name=""/>
        <p:cNvGrpSpPr/>
        <p:nvPr/>
      </p:nvGrpSpPr>
      <p:grpSpPr>
        <a:xfrm>
          <a:off x="0" y="0"/>
          <a:ext cx="0" cy="0"/>
          <a:chOff x="0" y="0"/>
          <a:chExt cx="0" cy="0"/>
        </a:xfrm>
      </p:grpSpPr>
      <p:grpSp>
        <p:nvGrpSpPr>
          <p:cNvPr id="4" name="Group 19"/>
          <p:cNvGrpSpPr>
            <a:grpSpLocks/>
          </p:cNvGrpSpPr>
          <p:nvPr/>
        </p:nvGrpSpPr>
        <p:grpSpPr bwMode="auto">
          <a:xfrm>
            <a:off x="571545" y="1333500"/>
            <a:ext cx="8101013" cy="0"/>
            <a:chOff x="360" y="840"/>
            <a:chExt cx="5103" cy="0"/>
          </a:xfrm>
        </p:grpSpPr>
        <p:sp>
          <p:nvSpPr>
            <p:cNvPr id="5" name="Line 10"/>
            <p:cNvSpPr>
              <a:spLocks noChangeShapeType="1"/>
            </p:cNvSpPr>
            <p:nvPr userDrawn="1"/>
          </p:nvSpPr>
          <p:spPr bwMode="auto">
            <a:xfrm>
              <a:off x="360" y="840"/>
              <a:ext cx="2550" cy="0"/>
            </a:xfrm>
            <a:prstGeom prst="line">
              <a:avLst/>
            </a:prstGeom>
            <a:noFill/>
            <a:ln w="28575">
              <a:solidFill>
                <a:srgbClr val="FF8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b="1" smtClean="0">
                <a:solidFill>
                  <a:srgbClr val="27236A"/>
                </a:solidFill>
                <a:latin typeface="Arial" pitchFamily="34" charset="0"/>
              </a:endParaRPr>
            </a:p>
          </p:txBody>
        </p:sp>
        <p:sp>
          <p:nvSpPr>
            <p:cNvPr id="6" name="Line 11"/>
            <p:cNvSpPr>
              <a:spLocks noChangeShapeType="1"/>
            </p:cNvSpPr>
            <p:nvPr userDrawn="1"/>
          </p:nvSpPr>
          <p:spPr bwMode="auto">
            <a:xfrm>
              <a:off x="2913" y="840"/>
              <a:ext cx="2550" cy="0"/>
            </a:xfrm>
            <a:prstGeom prst="line">
              <a:avLst/>
            </a:prstGeom>
            <a:noFill/>
            <a:ln w="28575">
              <a:solidFill>
                <a:srgbClr val="33005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b="1" smtClean="0">
                <a:solidFill>
                  <a:srgbClr val="27236A"/>
                </a:solidFill>
                <a:latin typeface="Arial" pitchFamily="34" charset="0"/>
              </a:endParaRPr>
            </a:p>
          </p:txBody>
        </p:sp>
      </p:gr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700664991"/>
      </p:ext>
    </p:extLst>
  </p:cSld>
  <p:clrMapOvr>
    <a:overrideClrMapping bg1="lt1" tx1="dk1" bg2="lt2" tx2="dk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557246" y="1425596"/>
            <a:ext cx="4001139"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8"/>
          <p:cNvSpPr>
            <a:spLocks noGrp="1"/>
          </p:cNvSpPr>
          <p:nvPr>
            <p:ph sz="quarter" idx="12"/>
          </p:nvPr>
        </p:nvSpPr>
        <p:spPr>
          <a:xfrm>
            <a:off x="4676168" y="1425596"/>
            <a:ext cx="4001139"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8" name="Text Placeholder 4"/>
          <p:cNvSpPr>
            <a:spLocks noGrp="1"/>
          </p:cNvSpPr>
          <p:nvPr>
            <p:ph type="body" sz="quarter" idx="13"/>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10533654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557250" y="1425596"/>
            <a:ext cx="4522787"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6" name="Text Placeholder 4"/>
          <p:cNvSpPr>
            <a:spLocks noGrp="1"/>
          </p:cNvSpPr>
          <p:nvPr>
            <p:ph type="body" sz="quarter" idx="12"/>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2665838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778933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11" name="Content Placeholder 8"/>
          <p:cNvSpPr>
            <a:spLocks noGrp="1"/>
          </p:cNvSpPr>
          <p:nvPr>
            <p:ph sz="quarter" idx="12"/>
          </p:nvPr>
        </p:nvSpPr>
        <p:spPr>
          <a:xfrm>
            <a:off x="4064054" y="1425596"/>
            <a:ext cx="4613275"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6" name="Text Placeholder 4"/>
          <p:cNvSpPr>
            <a:spLocks noGrp="1"/>
          </p:cNvSpPr>
          <p:nvPr>
            <p:ph type="body" sz="quarter" idx="13"/>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367502885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8752" y="1425575"/>
            <a:ext cx="3999600" cy="662532"/>
          </a:xfrm>
        </p:spPr>
        <p:txBody>
          <a:bodyPr anchor="b"/>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7675" y="1425575"/>
            <a:ext cx="3999600" cy="662532"/>
          </a:xfrm>
        </p:spPr>
        <p:txBody>
          <a:bodyPr anchor="b"/>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8"/>
          <p:cNvSpPr>
            <a:spLocks noGrp="1"/>
          </p:cNvSpPr>
          <p:nvPr>
            <p:ph sz="quarter" idx="11"/>
          </p:nvPr>
        </p:nvSpPr>
        <p:spPr>
          <a:xfrm>
            <a:off x="557246" y="2156352"/>
            <a:ext cx="4001139" cy="38110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8"/>
          <p:cNvSpPr>
            <a:spLocks noGrp="1"/>
          </p:cNvSpPr>
          <p:nvPr>
            <p:ph sz="quarter" idx="12"/>
          </p:nvPr>
        </p:nvSpPr>
        <p:spPr>
          <a:xfrm>
            <a:off x="4676168" y="2156352"/>
            <a:ext cx="4001139" cy="38110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4"/>
          <p:cNvSpPr>
            <a:spLocks noGrp="1"/>
          </p:cNvSpPr>
          <p:nvPr>
            <p:ph type="body" sz="quarter" idx="10"/>
          </p:nvPr>
        </p:nvSpPr>
        <p:spPr>
          <a:xfrm>
            <a:off x="557266" y="6529487"/>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
        <p:nvSpPr>
          <p:cNvPr id="12" name="Text Placeholder 4"/>
          <p:cNvSpPr>
            <a:spLocks noGrp="1"/>
          </p:cNvSpPr>
          <p:nvPr>
            <p:ph type="body" sz="quarter" idx="13"/>
          </p:nvPr>
        </p:nvSpPr>
        <p:spPr>
          <a:xfrm>
            <a:off x="6720176" y="6529487"/>
            <a:ext cx="1963679" cy="153888"/>
          </a:xfrm>
        </p:spPr>
        <p:txBody>
          <a:bodyPr wrap="none" lIns="0" tIns="0" rIns="0" bIns="0" anchor="b">
            <a:spAutoFit/>
          </a:bodyPr>
          <a:lstStyle>
            <a:lvl1pPr marL="0" indent="0" algn="r">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145717198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329204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1557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7258" y="757240"/>
            <a:ext cx="8129587" cy="542925"/>
          </a:xfrm>
        </p:spPr>
        <p:txBody>
          <a:bodyPr/>
          <a:lstStyle/>
          <a:p>
            <a:r>
              <a:rPr lang="en-US" smtClean="0"/>
              <a:t>Click to edit Master title style</a:t>
            </a:r>
            <a:endParaRPr lang="en-GB"/>
          </a:p>
        </p:txBody>
      </p:sp>
      <p:sp>
        <p:nvSpPr>
          <p:cNvPr id="3" name="Content Placeholder 2"/>
          <p:cNvSpPr>
            <a:spLocks noGrp="1"/>
          </p:cNvSpPr>
          <p:nvPr>
            <p:ph idx="1"/>
          </p:nvPr>
        </p:nvSpPr>
        <p:spPr>
          <a:xfrm>
            <a:off x="557214" y="1425580"/>
            <a:ext cx="8120062" cy="4513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1382033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7258" y="757240"/>
            <a:ext cx="8129587" cy="542925"/>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333150617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7240" y="757240"/>
            <a:ext cx="7038975" cy="5429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57213" y="1433513"/>
            <a:ext cx="8126412" cy="4532312"/>
          </a:xfrm>
        </p:spPr>
        <p:txBody>
          <a:bodyPr/>
          <a:lstStyle/>
          <a:p>
            <a:pPr lvl="0"/>
            <a:endParaRPr lang="en-GB" noProof="0"/>
          </a:p>
        </p:txBody>
      </p:sp>
    </p:spTree>
    <p:extLst>
      <p:ext uri="{BB962C8B-B14F-4D97-AF65-F5344CB8AC3E}">
        <p14:creationId xmlns:p14="http://schemas.microsoft.com/office/powerpoint/2010/main" xmlns="" val="23867208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1"/>
          </p:nvPr>
        </p:nvSpPr>
        <p:spPr>
          <a:xfrm>
            <a:off x="557214" y="1425596"/>
            <a:ext cx="8120062"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p:nvPr>
        </p:nvSpPr>
        <p:spPr>
          <a:xfrm>
            <a:off x="557266" y="6367563"/>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56798812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GB"/>
          </a:p>
        </p:txBody>
      </p:sp>
      <p:sp>
        <p:nvSpPr>
          <p:cNvPr id="7" name="Content Placeholder 6"/>
          <p:cNvSpPr>
            <a:spLocks noGrp="1"/>
          </p:cNvSpPr>
          <p:nvPr>
            <p:ph sz="quarter" idx="11"/>
          </p:nvPr>
        </p:nvSpPr>
        <p:spPr>
          <a:xfrm>
            <a:off x="557214" y="1425596"/>
            <a:ext cx="8120062" cy="4541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p:nvPr>
        </p:nvSpPr>
        <p:spPr>
          <a:xfrm>
            <a:off x="557266" y="6367563"/>
            <a:ext cx="1963679" cy="153888"/>
          </a:xfrm>
        </p:spPr>
        <p:txBody>
          <a:bodyPr wrap="none" lIns="0" tIns="0" rIns="0" bIns="0" anchor="b">
            <a:spAutoFit/>
          </a:bodyPr>
          <a:lstStyle>
            <a:lvl1pPr marL="0" indent="0">
              <a:spcBef>
                <a:spcPts val="0"/>
              </a:spcBef>
              <a:buNone/>
              <a:defRPr sz="1000"/>
            </a:lvl1pPr>
          </a:lstStyle>
          <a:p>
            <a:pPr lvl="0"/>
            <a:r>
              <a:rPr lang="en-US" dirty="0" smtClean="0"/>
              <a:t>Click to edit Master text styles</a:t>
            </a:r>
          </a:p>
        </p:txBody>
      </p:sp>
    </p:spTree>
    <p:extLst>
      <p:ext uri="{BB962C8B-B14F-4D97-AF65-F5344CB8AC3E}">
        <p14:creationId xmlns:p14="http://schemas.microsoft.com/office/powerpoint/2010/main" xmlns="" val="288850148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57240" y="757240"/>
            <a:ext cx="7038975" cy="542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57213" y="1433513"/>
            <a:ext cx="8126412" cy="4532312"/>
          </a:xfrm>
        </p:spPr>
        <p:txBody>
          <a:bodyPr/>
          <a:lstStyle/>
          <a:p>
            <a:pPr lvl="0"/>
            <a:endParaRPr lang="en-US" noProof="0"/>
          </a:p>
        </p:txBody>
      </p:sp>
    </p:spTree>
    <p:extLst>
      <p:ext uri="{BB962C8B-B14F-4D97-AF65-F5344CB8AC3E}">
        <p14:creationId xmlns:p14="http://schemas.microsoft.com/office/powerpoint/2010/main" xmlns="" val="9423521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1579602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p:nvPr>
        </p:nvSpPr>
        <p:spPr>
          <a:xfrm>
            <a:off x="577852" y="6288181"/>
            <a:ext cx="6978650" cy="276225"/>
          </a:xfrm>
        </p:spPr>
        <p:txBody>
          <a:bodyPr/>
          <a:lstStyle>
            <a:lvl1pPr marL="0" indent="0">
              <a:buNone/>
              <a:defRPr sz="1000"/>
            </a:lvl1pPr>
          </a:lstStyle>
          <a:p>
            <a:pPr lvl="0"/>
            <a:r>
              <a:rPr lang="en-US" smtClean="0"/>
              <a:t>Click to edit Master text styles</a:t>
            </a:r>
          </a:p>
        </p:txBody>
      </p:sp>
    </p:spTree>
    <p:extLst>
      <p:ext uri="{BB962C8B-B14F-4D97-AF65-F5344CB8AC3E}">
        <p14:creationId xmlns:p14="http://schemas.microsoft.com/office/powerpoint/2010/main" xmlns="" val="412689553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392222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966856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5"/>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53397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396250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8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784308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550730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548328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77"/>
            <a:ext cx="3008313" cy="1162051"/>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228184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41"/>
            <a:ext cx="5486400" cy="566739"/>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56522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3419939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88384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4"/>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6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44A57E0-D0FD-4CA6-9E6A-92270F46D7AC}" type="datetimeFigureOut">
              <a:rPr lang="en-IN" smtClean="0">
                <a:solidFill>
                  <a:prstClr val="black">
                    <a:tint val="75000"/>
                  </a:prstClr>
                </a:solidFill>
              </a:rPr>
              <a:pPr/>
              <a:t>25-10-2018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58148E1-8538-41E0-A58B-D9BBC2BDF47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586707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467544" y="6381328"/>
            <a:ext cx="7560444" cy="360040"/>
          </a:xfrm>
        </p:spPr>
        <p:txBody>
          <a:bodyPr anchor="b">
            <a:normAutofit/>
          </a:bodyPr>
          <a:lstStyle>
            <a:lvl1pPr marL="0" indent="0">
              <a:buNone/>
              <a:defRPr sz="1000"/>
            </a:lvl1pPr>
          </a:lstStyle>
          <a:p>
            <a:pPr lvl="0"/>
            <a:endParaRPr lang="en-GB" dirty="0"/>
          </a:p>
        </p:txBody>
      </p:sp>
      <p:sp>
        <p:nvSpPr>
          <p:cNvPr id="3" name="Slide Number Placeholder 3"/>
          <p:cNvSpPr>
            <a:spLocks noGrp="1"/>
          </p:cNvSpPr>
          <p:nvPr>
            <p:ph type="sldNum" sz="quarter" idx="14"/>
          </p:nvPr>
        </p:nvSpPr>
        <p:spPr>
          <a:xfrm>
            <a:off x="8748776" y="6453252"/>
            <a:ext cx="369887" cy="365125"/>
          </a:xfrm>
          <a:prstGeom prst="rect">
            <a:avLst/>
          </a:prstGeom>
        </p:spPr>
        <p:txBody>
          <a:bodyPr/>
          <a:lstStyle>
            <a:lvl1pPr defTabSz="457200">
              <a:defRPr/>
            </a:lvl1pPr>
          </a:lstStyle>
          <a:p>
            <a:pPr>
              <a:defRPr/>
            </a:pPr>
            <a:fld id="{C3176438-FDE0-4B27-A18E-675A7B9937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xmlns="" val="1475339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841" y="2375211"/>
            <a:ext cx="8414140" cy="1212540"/>
          </a:xfrm>
        </p:spPr>
        <p:txBody>
          <a:bodyPr anchor="b"/>
          <a:lstStyle>
            <a:lvl1pPr algn="ctr">
              <a:defRPr sz="4000" b="1" cap="none"/>
            </a:lvl1pPr>
          </a:lstStyle>
          <a:p>
            <a:r>
              <a:rPr lang="en-US" dirty="0" smtClean="0"/>
              <a:t>Click to Edit Master Title Style</a:t>
            </a:r>
            <a:endParaRPr lang="en-US" dirty="0"/>
          </a:p>
        </p:txBody>
      </p:sp>
    </p:spTree>
    <p:extLst>
      <p:ext uri="{BB962C8B-B14F-4D97-AF65-F5344CB8AC3E}">
        <p14:creationId xmlns:p14="http://schemas.microsoft.com/office/powerpoint/2010/main" xmlns="" val="3918505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em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5659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9" y="203227"/>
            <a:ext cx="7438072" cy="998227"/>
          </a:xfrm>
        </p:spPr>
        <p:txBody>
          <a:bodyPr/>
          <a:lstStyle/>
          <a:p>
            <a:r>
              <a:rPr lang="en-US"/>
              <a:t>Click to edit Master title style</a:t>
            </a:r>
            <a:endParaRPr lang="en-GB"/>
          </a:p>
        </p:txBody>
      </p:sp>
      <p:sp>
        <p:nvSpPr>
          <p:cNvPr id="7" name="Text Placeholder 10"/>
          <p:cNvSpPr>
            <a:spLocks noGrp="1"/>
          </p:cNvSpPr>
          <p:nvPr>
            <p:ph type="body" sz="quarter" idx="11" hasCustomPrompt="1"/>
          </p:nvPr>
        </p:nvSpPr>
        <p:spPr>
          <a:xfrm>
            <a:off x="7066455" y="6616053"/>
            <a:ext cx="1695977" cy="152349"/>
          </a:xfrm>
        </p:spPr>
        <p:txBody>
          <a:bodyPr wrap="none" lIns="0" tIns="0" rIns="0" bIns="0" anchor="b">
            <a:spAutoFit/>
          </a:bodyPr>
          <a:lstStyle>
            <a:lvl1pPr marL="0" indent="0" algn="r">
              <a:lnSpc>
                <a:spcPct val="90000"/>
              </a:lnSpc>
              <a:spcBef>
                <a:spcPts val="0"/>
              </a:spcBef>
              <a:buFontTx/>
              <a:buNone/>
              <a:defRPr sz="1100"/>
            </a:lvl1pPr>
          </a:lstStyle>
          <a:p>
            <a:pPr lvl="0"/>
            <a:r>
              <a:rPr lang="en-US" dirty="0"/>
              <a:t>Edit Master Source text styles</a:t>
            </a:r>
          </a:p>
        </p:txBody>
      </p:sp>
      <p:sp>
        <p:nvSpPr>
          <p:cNvPr id="8" name="Text Placeholder 10"/>
          <p:cNvSpPr>
            <a:spLocks noGrp="1"/>
          </p:cNvSpPr>
          <p:nvPr>
            <p:ph type="body" sz="quarter" idx="12" hasCustomPrompt="1"/>
          </p:nvPr>
        </p:nvSpPr>
        <p:spPr>
          <a:xfrm>
            <a:off x="395289" y="6616053"/>
            <a:ext cx="1569340" cy="152349"/>
          </a:xfrm>
        </p:spPr>
        <p:txBody>
          <a:bodyPr wrap="none" lIns="0" tIns="0" rIns="0" bIns="0" anchor="b">
            <a:spAutoFit/>
          </a:bodyPr>
          <a:lstStyle>
            <a:lvl1pPr marL="0" indent="0" algn="l">
              <a:lnSpc>
                <a:spcPct val="90000"/>
              </a:lnSpc>
              <a:spcBef>
                <a:spcPts val="0"/>
              </a:spcBef>
              <a:buFontTx/>
              <a:buNone/>
              <a:defRPr sz="1100"/>
            </a:lvl1pPr>
          </a:lstStyle>
          <a:p>
            <a:pPr lvl="0"/>
            <a:r>
              <a:rPr lang="en-US" dirty="0"/>
              <a:t>Edit Master note text styles</a:t>
            </a:r>
          </a:p>
        </p:txBody>
      </p:sp>
    </p:spTree>
    <p:extLst>
      <p:ext uri="{BB962C8B-B14F-4D97-AF65-F5344CB8AC3E}">
        <p14:creationId xmlns:p14="http://schemas.microsoft.com/office/powerpoint/2010/main" xmlns="" val="362983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241576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BA8F6DA7-3DE6-4524-9C1D-BB30AB27A4E0}" type="datetimeFigureOut">
              <a:rPr lang="en-US" smtClean="0"/>
              <a:pPr/>
              <a:t>10/25/2018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390559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2.pn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fld id="{BA8F6DA7-3DE6-4524-9C1D-BB30AB27A4E0}" type="datetimeFigureOut">
              <a:rPr lang="en-US" smtClean="0"/>
              <a:pPr/>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fld id="{080550D7-67C1-4261-864D-1C05439EA074}" type="slidenum">
              <a:rPr lang="en-US" smtClean="0"/>
              <a:pPr/>
              <a:t>‹#›</a:t>
            </a:fld>
            <a:endParaRPr lang="en-US"/>
          </a:p>
        </p:txBody>
      </p:sp>
    </p:spTree>
    <p:extLst>
      <p:ext uri="{BB962C8B-B14F-4D97-AF65-F5344CB8AC3E}">
        <p14:creationId xmlns:p14="http://schemas.microsoft.com/office/powerpoint/2010/main" xmlns="" val="2346436069"/>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04" r:id="rId12"/>
    <p:sldLayoutId id="2147483744"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2374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8B9D176B-4618-4359-AF30-2977AC05F5FC}" type="datetimeFigureOut">
              <a:rPr lang="en-IN"/>
              <a:pPr>
                <a:defRPr/>
              </a:pPr>
              <a:t>25-10-2018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defRPr>
            </a:lvl1pPr>
          </a:lstStyle>
          <a:p>
            <a:pPr>
              <a:defRPr/>
            </a:pPr>
            <a:fld id="{402D208B-6A28-46A5-8E98-5D650DDF3337}" type="slidenum">
              <a:rPr lang="en-IN"/>
              <a:pPr>
                <a:defRPr/>
              </a:pPr>
              <a:t>‹#›</a:t>
            </a:fld>
            <a:endParaRPr lang="en-IN"/>
          </a:p>
        </p:txBody>
      </p:sp>
    </p:spTree>
    <p:extLst>
      <p:ext uri="{BB962C8B-B14F-4D97-AF65-F5344CB8AC3E}">
        <p14:creationId xmlns:p14="http://schemas.microsoft.com/office/powerpoint/2010/main" xmlns="" val="41873576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57213" y="1433513"/>
            <a:ext cx="8126412" cy="45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Title Placeholder 1"/>
          <p:cNvSpPr>
            <a:spLocks noGrp="1"/>
          </p:cNvSpPr>
          <p:nvPr>
            <p:ph type="title"/>
          </p:nvPr>
        </p:nvSpPr>
        <p:spPr bwMode="auto">
          <a:xfrm>
            <a:off x="557258" y="757240"/>
            <a:ext cx="8129587"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18000" bIns="45713"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1318003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ransition/>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400" b="1">
          <a:solidFill>
            <a:schemeClr val="tx1"/>
          </a:solidFill>
          <a:latin typeface="Verdana" pitchFamily="34" charset="0"/>
          <a:ea typeface="Verdana" pitchFamily="34" charset="0"/>
          <a:cs typeface="Verdana" pitchFamily="34" charset="0"/>
        </a:defRPr>
      </a:lvl1pPr>
      <a:lvl2pPr algn="l" rtl="0" eaLnBrk="0" fontAlgn="base" hangingPunct="0">
        <a:lnSpc>
          <a:spcPct val="95000"/>
        </a:lnSpc>
        <a:spcBef>
          <a:spcPct val="0"/>
        </a:spcBef>
        <a:spcAft>
          <a:spcPct val="0"/>
        </a:spcAft>
        <a:defRPr sz="2400" b="1">
          <a:solidFill>
            <a:schemeClr val="tx1"/>
          </a:solidFill>
          <a:latin typeface="Verdana" pitchFamily="34" charset="0"/>
          <a:ea typeface="Verdana" pitchFamily="34" charset="0"/>
          <a:cs typeface="Verdana" pitchFamily="34" charset="0"/>
        </a:defRPr>
      </a:lvl2pPr>
      <a:lvl3pPr algn="l" rtl="0" eaLnBrk="0" fontAlgn="base" hangingPunct="0">
        <a:lnSpc>
          <a:spcPct val="95000"/>
        </a:lnSpc>
        <a:spcBef>
          <a:spcPct val="0"/>
        </a:spcBef>
        <a:spcAft>
          <a:spcPct val="0"/>
        </a:spcAft>
        <a:defRPr sz="2400" b="1">
          <a:solidFill>
            <a:schemeClr val="tx1"/>
          </a:solidFill>
          <a:latin typeface="Verdana" pitchFamily="34" charset="0"/>
          <a:ea typeface="Verdana" pitchFamily="34" charset="0"/>
          <a:cs typeface="Verdana" pitchFamily="34" charset="0"/>
        </a:defRPr>
      </a:lvl3pPr>
      <a:lvl4pPr algn="l" rtl="0" eaLnBrk="0" fontAlgn="base" hangingPunct="0">
        <a:lnSpc>
          <a:spcPct val="95000"/>
        </a:lnSpc>
        <a:spcBef>
          <a:spcPct val="0"/>
        </a:spcBef>
        <a:spcAft>
          <a:spcPct val="0"/>
        </a:spcAft>
        <a:defRPr sz="2400" b="1">
          <a:solidFill>
            <a:schemeClr val="tx1"/>
          </a:solidFill>
          <a:latin typeface="Verdana" pitchFamily="34" charset="0"/>
          <a:ea typeface="Verdana" pitchFamily="34" charset="0"/>
          <a:cs typeface="Verdana" pitchFamily="34" charset="0"/>
        </a:defRPr>
      </a:lvl4pPr>
      <a:lvl5pPr algn="l" rtl="0" eaLnBrk="0" fontAlgn="base" hangingPunct="0">
        <a:lnSpc>
          <a:spcPct val="95000"/>
        </a:lnSpc>
        <a:spcBef>
          <a:spcPct val="0"/>
        </a:spcBef>
        <a:spcAft>
          <a:spcPct val="0"/>
        </a:spcAft>
        <a:defRPr sz="2400" b="1">
          <a:solidFill>
            <a:schemeClr val="tx1"/>
          </a:solidFill>
          <a:latin typeface="Verdana" pitchFamily="34" charset="0"/>
          <a:ea typeface="Verdana" pitchFamily="34" charset="0"/>
          <a:cs typeface="Verdana" pitchFamily="34" charset="0"/>
        </a:defRPr>
      </a:lvl5pPr>
      <a:lvl6pPr marL="457200" algn="l" rtl="0" fontAlgn="base">
        <a:lnSpc>
          <a:spcPct val="85000"/>
        </a:lnSpc>
        <a:spcBef>
          <a:spcPct val="0"/>
        </a:spcBef>
        <a:spcAft>
          <a:spcPct val="0"/>
        </a:spcAft>
        <a:defRPr sz="2800">
          <a:solidFill>
            <a:schemeClr val="tx1"/>
          </a:solidFill>
          <a:latin typeface="Her Medium" pitchFamily="2" charset="0"/>
          <a:cs typeface="Arial" charset="0"/>
        </a:defRPr>
      </a:lvl6pPr>
      <a:lvl7pPr marL="914400" algn="l" rtl="0" fontAlgn="base">
        <a:lnSpc>
          <a:spcPct val="85000"/>
        </a:lnSpc>
        <a:spcBef>
          <a:spcPct val="0"/>
        </a:spcBef>
        <a:spcAft>
          <a:spcPct val="0"/>
        </a:spcAft>
        <a:defRPr sz="2800">
          <a:solidFill>
            <a:schemeClr val="tx1"/>
          </a:solidFill>
          <a:latin typeface="Her Medium" pitchFamily="2" charset="0"/>
          <a:cs typeface="Arial" charset="0"/>
        </a:defRPr>
      </a:lvl7pPr>
      <a:lvl8pPr marL="1371600" algn="l" rtl="0" fontAlgn="base">
        <a:lnSpc>
          <a:spcPct val="85000"/>
        </a:lnSpc>
        <a:spcBef>
          <a:spcPct val="0"/>
        </a:spcBef>
        <a:spcAft>
          <a:spcPct val="0"/>
        </a:spcAft>
        <a:defRPr sz="2800">
          <a:solidFill>
            <a:schemeClr val="tx1"/>
          </a:solidFill>
          <a:latin typeface="Her Medium" pitchFamily="2" charset="0"/>
          <a:cs typeface="Arial" charset="0"/>
        </a:defRPr>
      </a:lvl8pPr>
      <a:lvl9pPr marL="1828800" algn="l" rtl="0" fontAlgn="base">
        <a:lnSpc>
          <a:spcPct val="85000"/>
        </a:lnSpc>
        <a:spcBef>
          <a:spcPct val="0"/>
        </a:spcBef>
        <a:spcAft>
          <a:spcPct val="0"/>
        </a:spcAft>
        <a:defRPr sz="2800">
          <a:solidFill>
            <a:schemeClr val="tx1"/>
          </a:solidFill>
          <a:latin typeface="Her Medium" pitchFamily="2" charset="0"/>
          <a:cs typeface="Arial" charset="0"/>
        </a:defRPr>
      </a:lvl9pPr>
    </p:titleStyle>
    <p:bodyStyle>
      <a:lvl1pPr marL="357188" indent="-357188" algn="l" rtl="0" eaLnBrk="0" fontAlgn="base" hangingPunct="0">
        <a:spcBef>
          <a:spcPct val="45000"/>
        </a:spcBef>
        <a:spcAft>
          <a:spcPct val="0"/>
        </a:spcAft>
        <a:buClr>
          <a:srgbClr val="FF8000"/>
        </a:buClr>
        <a:buFont typeface="Arial" pitchFamily="34" charset="0"/>
        <a:buBlip>
          <a:blip r:embed="rId23"/>
        </a:buBlip>
        <a:defRPr>
          <a:solidFill>
            <a:schemeClr val="tx1"/>
          </a:solidFill>
          <a:latin typeface="Verdana" pitchFamily="34" charset="0"/>
          <a:ea typeface="Verdana" pitchFamily="34" charset="0"/>
          <a:cs typeface="Verdana" pitchFamily="34" charset="0"/>
        </a:defRPr>
      </a:lvl1pPr>
      <a:lvl2pPr marL="715963" indent="-357188" algn="l" rtl="0" eaLnBrk="0" fontAlgn="base" hangingPunct="0">
        <a:spcBef>
          <a:spcPct val="35000"/>
        </a:spcBef>
        <a:spcAft>
          <a:spcPct val="0"/>
        </a:spcAft>
        <a:buClr>
          <a:srgbClr val="FF8000"/>
        </a:buClr>
        <a:buFont typeface="Arial" pitchFamily="34" charset="0"/>
        <a:buBlip>
          <a:blip r:embed="rId23"/>
        </a:buBlip>
        <a:defRPr sz="1600">
          <a:solidFill>
            <a:schemeClr val="tx1"/>
          </a:solidFill>
          <a:latin typeface="Verdana" pitchFamily="34" charset="0"/>
          <a:ea typeface="Verdana" pitchFamily="34" charset="0"/>
          <a:cs typeface="Verdana" pitchFamily="34" charset="0"/>
        </a:defRPr>
      </a:lvl2pPr>
      <a:lvl3pPr marL="1076325" indent="-358775" algn="l" rtl="0" eaLnBrk="0" fontAlgn="base" hangingPunct="0">
        <a:spcBef>
          <a:spcPct val="25000"/>
        </a:spcBef>
        <a:spcAft>
          <a:spcPct val="0"/>
        </a:spcAft>
        <a:buClr>
          <a:srgbClr val="FF8000"/>
        </a:buClr>
        <a:buFont typeface="Arial" pitchFamily="34" charset="0"/>
        <a:buBlip>
          <a:blip r:embed="rId23"/>
        </a:buBlip>
        <a:defRPr sz="1400">
          <a:solidFill>
            <a:schemeClr val="tx1"/>
          </a:solidFill>
          <a:latin typeface="Verdana" pitchFamily="34" charset="0"/>
          <a:ea typeface="Verdana" pitchFamily="34" charset="0"/>
          <a:cs typeface="Verdana" pitchFamily="34" charset="0"/>
        </a:defRPr>
      </a:lvl3pPr>
      <a:lvl4pPr marL="1435100" indent="-357188" algn="l" rtl="0" eaLnBrk="0" fontAlgn="base" hangingPunct="0">
        <a:spcBef>
          <a:spcPct val="20000"/>
        </a:spcBef>
        <a:spcAft>
          <a:spcPct val="0"/>
        </a:spcAft>
        <a:buClr>
          <a:srgbClr val="FF8000"/>
        </a:buClr>
        <a:buFont typeface="Arial" pitchFamily="34" charset="0"/>
        <a:buBlip>
          <a:blip r:embed="rId23"/>
        </a:buBlip>
        <a:defRPr sz="1200">
          <a:solidFill>
            <a:schemeClr val="tx1"/>
          </a:solidFill>
          <a:latin typeface="Verdana" pitchFamily="34" charset="0"/>
          <a:ea typeface="Verdana" pitchFamily="34" charset="0"/>
          <a:cs typeface="Verdana" pitchFamily="34" charset="0"/>
        </a:defRPr>
      </a:lvl4pPr>
      <a:lvl5pPr marL="1793875" indent="-357188" algn="l" rtl="0" eaLnBrk="0" fontAlgn="base" hangingPunct="0">
        <a:spcBef>
          <a:spcPct val="20000"/>
        </a:spcBef>
        <a:spcAft>
          <a:spcPct val="0"/>
        </a:spcAft>
        <a:buClr>
          <a:srgbClr val="FF8000"/>
        </a:buClr>
        <a:buFont typeface="Arial" pitchFamily="34" charset="0"/>
        <a:buBlip>
          <a:blip r:embed="rId23"/>
        </a:buBlip>
        <a:defRPr sz="1200">
          <a:solidFill>
            <a:schemeClr val="tx1"/>
          </a:solidFill>
          <a:latin typeface="Verdana" pitchFamily="34" charset="0"/>
          <a:ea typeface="Verdana" pitchFamily="34" charset="0"/>
          <a:cs typeface="Verdana" pitchFamily="34" charset="0"/>
        </a:defRPr>
      </a:lvl5pPr>
      <a:lvl6pPr marL="2251075" indent="-357188" algn="l" rtl="0" fontAlgn="base">
        <a:spcBef>
          <a:spcPct val="20000"/>
        </a:spcBef>
        <a:spcAft>
          <a:spcPct val="0"/>
        </a:spcAft>
        <a:buClr>
          <a:srgbClr val="FF8000"/>
        </a:buClr>
        <a:buFont typeface="Arial" charset="0"/>
        <a:buBlip>
          <a:blip r:embed="rId23"/>
        </a:buBlip>
        <a:defRPr sz="1200">
          <a:solidFill>
            <a:schemeClr val="tx1"/>
          </a:solidFill>
          <a:latin typeface="+mn-lt"/>
          <a:cs typeface="+mn-cs"/>
        </a:defRPr>
      </a:lvl6pPr>
      <a:lvl7pPr marL="2708275" indent="-357188" algn="l" rtl="0" fontAlgn="base">
        <a:spcBef>
          <a:spcPct val="20000"/>
        </a:spcBef>
        <a:spcAft>
          <a:spcPct val="0"/>
        </a:spcAft>
        <a:buClr>
          <a:srgbClr val="FF8000"/>
        </a:buClr>
        <a:buFont typeface="Arial" charset="0"/>
        <a:buBlip>
          <a:blip r:embed="rId23"/>
        </a:buBlip>
        <a:defRPr sz="1200">
          <a:solidFill>
            <a:schemeClr val="tx1"/>
          </a:solidFill>
          <a:latin typeface="+mn-lt"/>
          <a:cs typeface="+mn-cs"/>
        </a:defRPr>
      </a:lvl7pPr>
      <a:lvl8pPr marL="3165475" indent="-357188" algn="l" rtl="0" fontAlgn="base">
        <a:spcBef>
          <a:spcPct val="20000"/>
        </a:spcBef>
        <a:spcAft>
          <a:spcPct val="0"/>
        </a:spcAft>
        <a:buClr>
          <a:srgbClr val="FF8000"/>
        </a:buClr>
        <a:buFont typeface="Arial" charset="0"/>
        <a:buBlip>
          <a:blip r:embed="rId23"/>
        </a:buBlip>
        <a:defRPr sz="1200">
          <a:solidFill>
            <a:schemeClr val="tx1"/>
          </a:solidFill>
          <a:latin typeface="+mn-lt"/>
          <a:cs typeface="+mn-cs"/>
        </a:defRPr>
      </a:lvl8pPr>
      <a:lvl9pPr marL="3622675" indent="-357188" algn="l" rtl="0" fontAlgn="base">
        <a:spcBef>
          <a:spcPct val="20000"/>
        </a:spcBef>
        <a:spcAft>
          <a:spcPct val="0"/>
        </a:spcAft>
        <a:buClr>
          <a:srgbClr val="FF8000"/>
        </a:buClr>
        <a:buFont typeface="Arial" charset="0"/>
        <a:buBlip>
          <a:blip r:embed="rId23"/>
        </a:buBlip>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44A57E0-D0FD-4CA6-9E6A-92270F46D7AC}" type="datetimeFigureOut">
              <a:rPr lang="en-IN" smtClean="0">
                <a:solidFill>
                  <a:prstClr val="black">
                    <a:tint val="75000"/>
                  </a:prstClr>
                </a:solidFill>
              </a:rPr>
              <a:pPr defTabSz="457200"/>
              <a:t>25-10-2018</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4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8148E1-8538-41E0-A58B-D9BBC2BDF472}" type="slidenum">
              <a:rPr lang="en-IN" smtClean="0">
                <a:solidFill>
                  <a:prstClr val="black">
                    <a:tint val="75000"/>
                  </a:prstClr>
                </a:solidFill>
              </a:rPr>
              <a:pPr defTabSz="457200"/>
              <a:t>‹#›</a:t>
            </a:fld>
            <a:endParaRPr lang="en-IN">
              <a:solidFill>
                <a:prstClr val="black">
                  <a:tint val="75000"/>
                </a:prstClr>
              </a:solidFill>
            </a:endParaRPr>
          </a:p>
        </p:txBody>
      </p:sp>
    </p:spTree>
    <p:extLst>
      <p:ext uri="{BB962C8B-B14F-4D97-AF65-F5344CB8AC3E}">
        <p14:creationId xmlns:p14="http://schemas.microsoft.com/office/powerpoint/2010/main" xmlns="" val="28642111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mailto:sudeep.gupta@actrec.gov.in"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hyperphysics.phy-astr.gsu.edu/hbase/nuclear/imgnuc/radioact.gif" TargetMode="External"/><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1" descr="actrec new.jpg"/>
          <p:cNvPicPr>
            <a:picLocks noChangeAspect="1"/>
          </p:cNvPicPr>
          <p:nvPr/>
        </p:nvPicPr>
        <p:blipFill>
          <a:blip r:embed="rId2" cstate="print"/>
          <a:stretch>
            <a:fillRect/>
          </a:stretch>
        </p:blipFill>
        <p:spPr>
          <a:xfrm>
            <a:off x="4648200" y="762000"/>
            <a:ext cx="4153084" cy="3352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0000" endA="300" endPos="55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Picture 2" descr="tata outside view  copy copy.jpg"/>
          <p:cNvPicPr>
            <a:picLocks noGrp="1" noChangeAspect="1"/>
          </p:cNvPicPr>
          <p:nvPr isPhoto="1"/>
        </p:nvPicPr>
        <p:blipFill>
          <a:blip r:embed="rId3" cstate="print">
            <a:lum/>
          </a:blip>
          <a:stretch>
            <a:fillRect/>
          </a:stretch>
        </p:blipFill>
        <p:spPr>
          <a:xfrm>
            <a:off x="317625" y="761999"/>
            <a:ext cx="44704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55500" dist="508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ubtitle 2"/>
          <p:cNvSpPr txBox="1">
            <a:spLocks/>
          </p:cNvSpPr>
          <p:nvPr/>
        </p:nvSpPr>
        <p:spPr>
          <a:xfrm>
            <a:off x="2590800" y="4495800"/>
            <a:ext cx="6400800" cy="29718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FontTx/>
              <a:buNone/>
              <a:defRPr/>
            </a:pPr>
            <a:r>
              <a:rPr lang="en-IN" altLang="en-US" sz="2400" b="1" kern="0" dirty="0" smtClean="0">
                <a:solidFill>
                  <a:srgbClr val="0C0C26"/>
                </a:solidFill>
              </a:rPr>
              <a:t>Sudeep Gupta, MD, DM</a:t>
            </a:r>
          </a:p>
          <a:p>
            <a:pPr marL="0" indent="0">
              <a:buFontTx/>
              <a:buNone/>
              <a:defRPr/>
            </a:pPr>
            <a:r>
              <a:rPr lang="en-IN" altLang="en-US" sz="2400" b="1" kern="0" dirty="0" smtClean="0">
                <a:solidFill>
                  <a:srgbClr val="0C0C26"/>
                </a:solidFill>
              </a:rPr>
              <a:t>Professor of Medical Oncology</a:t>
            </a:r>
          </a:p>
          <a:p>
            <a:pPr marL="0" indent="0">
              <a:buFontTx/>
              <a:buNone/>
              <a:defRPr/>
            </a:pPr>
            <a:r>
              <a:rPr lang="en-IN" altLang="en-US" sz="2400" b="1" kern="0" dirty="0" smtClean="0">
                <a:solidFill>
                  <a:srgbClr val="0C0C26"/>
                </a:solidFill>
              </a:rPr>
              <a:t>Deputy Director, ACTREC</a:t>
            </a:r>
            <a:r>
              <a:rPr lang="en-IN" altLang="en-US" sz="2400" b="1" kern="0" dirty="0" smtClean="0">
                <a:solidFill>
                  <a:srgbClr val="0C0C26"/>
                </a:solidFill>
              </a:rPr>
              <a:t>, </a:t>
            </a:r>
            <a:endParaRPr lang="en-IN" altLang="en-US" sz="2400" b="1" kern="0" dirty="0" smtClean="0">
              <a:solidFill>
                <a:srgbClr val="0C0C26"/>
              </a:solidFill>
            </a:endParaRPr>
          </a:p>
          <a:p>
            <a:pPr marL="0" indent="0">
              <a:buFontTx/>
              <a:buNone/>
              <a:defRPr/>
            </a:pPr>
            <a:r>
              <a:rPr lang="en-IN" altLang="en-US" sz="2400" b="1" kern="0" dirty="0" smtClean="0">
                <a:solidFill>
                  <a:srgbClr val="0C0C26"/>
                </a:solidFill>
              </a:rPr>
              <a:t>Tata </a:t>
            </a:r>
            <a:r>
              <a:rPr lang="en-IN" altLang="en-US" sz="2400" b="1" kern="0" dirty="0" smtClean="0">
                <a:solidFill>
                  <a:srgbClr val="0C0C26"/>
                </a:solidFill>
              </a:rPr>
              <a:t>Memorial </a:t>
            </a:r>
            <a:r>
              <a:rPr lang="en-IN" altLang="en-US" sz="2400" b="1" kern="0" dirty="0" smtClean="0">
                <a:solidFill>
                  <a:srgbClr val="0C0C26"/>
                </a:solidFill>
              </a:rPr>
              <a:t>Centre, Mumbai</a:t>
            </a:r>
            <a:endParaRPr lang="en-IN" altLang="en-US" sz="2400" b="1" kern="0" dirty="0" smtClean="0">
              <a:solidFill>
                <a:srgbClr val="0C0C26"/>
              </a:solidFill>
            </a:endParaRPr>
          </a:p>
          <a:p>
            <a:pPr marL="0" indent="0">
              <a:buFontTx/>
              <a:buNone/>
              <a:defRPr/>
            </a:pPr>
            <a:r>
              <a:rPr lang="en-IN" altLang="en-US" sz="2400" b="1" u="sng" kern="0" dirty="0" smtClean="0">
                <a:solidFill>
                  <a:srgbClr val="0C0C26"/>
                </a:solidFill>
                <a:hlinkClick r:id="rId4"/>
              </a:rPr>
              <a:t>sudeep.gupta@actrec.gov.in</a:t>
            </a:r>
            <a:r>
              <a:rPr lang="en-IN" altLang="en-US" sz="2400" b="1" u="sng" kern="0" dirty="0" smtClean="0">
                <a:solidFill>
                  <a:srgbClr val="0C0C26"/>
                </a:solidFill>
              </a:rPr>
              <a:t> </a:t>
            </a:r>
            <a:endParaRPr lang="en-IN" altLang="en-US" sz="2400" b="1" u="sng" kern="0" dirty="0" smtClean="0">
              <a:solidFill>
                <a:srgbClr val="0C0C26"/>
              </a:solidFill>
            </a:endParaRPr>
          </a:p>
          <a:p>
            <a:pPr>
              <a:defRPr/>
            </a:pPr>
            <a:endParaRPr lang="en-IN" altLang="en-US" sz="2400" b="1" kern="0" dirty="0" smtClean="0">
              <a:solidFill>
                <a:prstClr val="white"/>
              </a:solidFill>
            </a:endParaRPr>
          </a:p>
        </p:txBody>
      </p:sp>
      <p:pic>
        <p:nvPicPr>
          <p:cNvPr id="5" name="Picture 2" descr="Image result for tata memorial hospita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687" y="11113"/>
            <a:ext cx="417513"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Admin\Desktop\ACTREC\LOGO 1 300 (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10600" y="1"/>
            <a:ext cx="533400" cy="386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283060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b="1" dirty="0" smtClean="0">
                <a:solidFill>
                  <a:srgbClr val="FFFF00"/>
                </a:solidFill>
              </a:rPr>
              <a:t>Positron Emission Tomography</a:t>
            </a:r>
          </a:p>
        </p:txBody>
      </p:sp>
      <p:sp>
        <p:nvSpPr>
          <p:cNvPr id="106499" name="Rectangle 3"/>
          <p:cNvSpPr>
            <a:spLocks noGrp="1" noChangeArrowheads="1"/>
          </p:cNvSpPr>
          <p:nvPr>
            <p:ph type="body" idx="1"/>
          </p:nvPr>
        </p:nvSpPr>
        <p:spPr>
          <a:xfrm>
            <a:off x="533400" y="1570037"/>
            <a:ext cx="8229600" cy="4906963"/>
          </a:xfrm>
        </p:spPr>
        <p:txBody>
          <a:bodyPr/>
          <a:lstStyle/>
          <a:p>
            <a:pPr lvl="1" eaLnBrk="1" hangingPunct="1"/>
            <a:r>
              <a:rPr lang="en-US" altLang="en-US" dirty="0" smtClean="0"/>
              <a:t>Tomographic images of emitted positrons</a:t>
            </a:r>
          </a:p>
          <a:p>
            <a:pPr lvl="1" eaLnBrk="1" hangingPunct="1"/>
            <a:r>
              <a:rPr lang="en-US" altLang="en-US" dirty="0" smtClean="0"/>
              <a:t>Can be used to study metabolic processes</a:t>
            </a:r>
          </a:p>
          <a:p>
            <a:pPr lvl="1" eaLnBrk="1" hangingPunct="1"/>
            <a:r>
              <a:rPr lang="en-US" altLang="en-US" dirty="0" smtClean="0"/>
              <a:t>511 </a:t>
            </a:r>
            <a:r>
              <a:rPr lang="en-US" altLang="en-US" dirty="0" err="1" smtClean="0"/>
              <a:t>kEv</a:t>
            </a:r>
            <a:r>
              <a:rPr lang="en-US" altLang="en-US" dirty="0" smtClean="0"/>
              <a:t> gamma ray Photons emitted simultaneously at 180 degrees to each other</a:t>
            </a:r>
          </a:p>
          <a:p>
            <a:pPr lvl="1" eaLnBrk="1" hangingPunct="1"/>
            <a:r>
              <a:rPr lang="en-US" altLang="en-US" dirty="0" smtClean="0"/>
              <a:t>Evaluate location in space</a:t>
            </a:r>
          </a:p>
          <a:p>
            <a:pPr lvl="1" eaLnBrk="1" hangingPunct="1"/>
            <a:r>
              <a:rPr lang="en-US" altLang="en-US" i="1" dirty="0" smtClean="0">
                <a:solidFill>
                  <a:srgbClr val="FFC000"/>
                </a:solidFill>
              </a:rPr>
              <a:t>Fusion imaging with CT and MRI scanning for precise localization</a:t>
            </a:r>
          </a:p>
          <a:p>
            <a:pPr lvl="1"/>
            <a:r>
              <a:rPr lang="en-US" altLang="en-US" baseline="30000" dirty="0">
                <a:latin typeface="Georgia" pitchFamily="18" charset="0"/>
              </a:rPr>
              <a:t>18</a:t>
            </a:r>
            <a:r>
              <a:rPr lang="en-US" altLang="en-US" dirty="0">
                <a:latin typeface="Georgia" pitchFamily="18" charset="0"/>
              </a:rPr>
              <a:t>F-Fuloro deoxy glucose (</a:t>
            </a:r>
            <a:r>
              <a:rPr lang="en-US" altLang="en-US" baseline="30000" dirty="0">
                <a:latin typeface="Georgia" pitchFamily="18" charset="0"/>
              </a:rPr>
              <a:t>18</a:t>
            </a:r>
            <a:r>
              <a:rPr lang="en-US" altLang="en-US" dirty="0">
                <a:latin typeface="Georgia" pitchFamily="18" charset="0"/>
              </a:rPr>
              <a:t>F-FDG) most widely used tracer for PET</a:t>
            </a:r>
          </a:p>
          <a:p>
            <a:pPr lvl="1" eaLnBrk="1" hangingPunct="1"/>
            <a:endParaRPr lang="en-US" altLang="en-US" dirty="0" smtClean="0"/>
          </a:p>
          <a:p>
            <a:pPr eaLnBrk="1" hangingPunct="1">
              <a:buFontTx/>
              <a:buNone/>
            </a:pPr>
            <a:endParaRPr lang="en-US" altLang="en-US" dirty="0" smtClean="0"/>
          </a:p>
        </p:txBody>
      </p:sp>
    </p:spTree>
    <p:custDataLst>
      <p:tags r:id="rId1"/>
    </p:custDataLst>
    <p:extLst>
      <p:ext uri="{BB962C8B-B14F-4D97-AF65-F5344CB8AC3E}">
        <p14:creationId xmlns:p14="http://schemas.microsoft.com/office/powerpoint/2010/main" xmlns="" val="318342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IN" sz="3200" b="1" dirty="0">
                <a:solidFill>
                  <a:srgbClr val="FFFF00"/>
                </a:solidFill>
              </a:rPr>
              <a:t>DIAGNOSTIC NUCLEAR MEDICINE PET/CT</a:t>
            </a:r>
            <a:br>
              <a:rPr lang="en-IN" sz="3200" b="1" dirty="0">
                <a:solidFill>
                  <a:srgbClr val="FFFF00"/>
                </a:solidFill>
              </a:rPr>
            </a:br>
            <a:r>
              <a:rPr lang="en-IN" sz="3200" b="1" dirty="0">
                <a:solidFill>
                  <a:srgbClr val="FFFF00"/>
                </a:solidFill>
              </a:rPr>
              <a:t>at </a:t>
            </a:r>
            <a:r>
              <a:rPr lang="en-IN" sz="3200" b="1" dirty="0" smtClean="0">
                <a:solidFill>
                  <a:srgbClr val="FFFF00"/>
                </a:solidFill>
              </a:rPr>
              <a:t>TMC</a:t>
            </a:r>
            <a:endParaRPr lang="en-IN" sz="3200" b="1" dirty="0">
              <a:solidFill>
                <a:srgbClr val="FFFF00"/>
              </a:solidFill>
            </a:endParaRPr>
          </a:p>
        </p:txBody>
      </p:sp>
      <p:sp>
        <p:nvSpPr>
          <p:cNvPr id="4" name="Text Placeholder 3"/>
          <p:cNvSpPr>
            <a:spLocks noGrp="1"/>
          </p:cNvSpPr>
          <p:nvPr>
            <p:ph type="body" idx="1"/>
          </p:nvPr>
        </p:nvSpPr>
        <p:spPr>
          <a:xfrm>
            <a:off x="762000" y="1874837"/>
            <a:ext cx="4040188" cy="639762"/>
          </a:xfrm>
        </p:spPr>
        <p:txBody>
          <a:bodyPr/>
          <a:lstStyle/>
          <a:p>
            <a:r>
              <a:rPr lang="en-IN" dirty="0" smtClean="0">
                <a:solidFill>
                  <a:srgbClr val="FFC000"/>
                </a:solidFill>
              </a:rPr>
              <a:t>18F- </a:t>
            </a:r>
            <a:r>
              <a:rPr lang="en-IN" dirty="0">
                <a:solidFill>
                  <a:srgbClr val="FFC000"/>
                </a:solidFill>
              </a:rPr>
              <a:t>PET/CT </a:t>
            </a:r>
          </a:p>
        </p:txBody>
      </p:sp>
      <p:sp>
        <p:nvSpPr>
          <p:cNvPr id="5" name="Content Placeholder 4"/>
          <p:cNvSpPr>
            <a:spLocks noGrp="1"/>
          </p:cNvSpPr>
          <p:nvPr>
            <p:ph sz="half" idx="2"/>
          </p:nvPr>
        </p:nvSpPr>
        <p:spPr>
          <a:xfrm>
            <a:off x="457200" y="2601912"/>
            <a:ext cx="4040188" cy="3951288"/>
          </a:xfrm>
        </p:spPr>
        <p:txBody>
          <a:bodyPr/>
          <a:lstStyle/>
          <a:p>
            <a:r>
              <a:rPr lang="en-IN" dirty="0"/>
              <a:t>18F FDG</a:t>
            </a:r>
          </a:p>
          <a:p>
            <a:r>
              <a:rPr lang="en-IN" dirty="0"/>
              <a:t>18F </a:t>
            </a:r>
            <a:r>
              <a:rPr lang="en-IN" dirty="0" err="1"/>
              <a:t>NaF</a:t>
            </a:r>
            <a:endParaRPr lang="en-IN" dirty="0"/>
          </a:p>
          <a:p>
            <a:r>
              <a:rPr lang="en-IN" dirty="0"/>
              <a:t>18F FLT</a:t>
            </a:r>
          </a:p>
          <a:p>
            <a:r>
              <a:rPr lang="en-IN" dirty="0"/>
              <a:t>18F FMIZO</a:t>
            </a:r>
          </a:p>
          <a:p>
            <a:r>
              <a:rPr lang="en-IN" dirty="0"/>
              <a:t>18F FET</a:t>
            </a:r>
          </a:p>
        </p:txBody>
      </p:sp>
      <p:sp>
        <p:nvSpPr>
          <p:cNvPr id="6" name="Text Placeholder 5"/>
          <p:cNvSpPr>
            <a:spLocks noGrp="1"/>
          </p:cNvSpPr>
          <p:nvPr>
            <p:ph type="body" sz="quarter" idx="3"/>
          </p:nvPr>
        </p:nvSpPr>
        <p:spPr>
          <a:xfrm>
            <a:off x="5026025" y="1874837"/>
            <a:ext cx="4041775" cy="639762"/>
          </a:xfrm>
        </p:spPr>
        <p:txBody>
          <a:bodyPr/>
          <a:lstStyle/>
          <a:p>
            <a:r>
              <a:rPr lang="en-IN" dirty="0">
                <a:solidFill>
                  <a:srgbClr val="FFC000"/>
                </a:solidFill>
              </a:rPr>
              <a:t>68Ga RP</a:t>
            </a:r>
          </a:p>
        </p:txBody>
      </p:sp>
      <p:sp>
        <p:nvSpPr>
          <p:cNvPr id="7" name="Content Placeholder 6"/>
          <p:cNvSpPr>
            <a:spLocks noGrp="1"/>
          </p:cNvSpPr>
          <p:nvPr>
            <p:ph sz="quarter" idx="4"/>
          </p:nvPr>
        </p:nvSpPr>
        <p:spPr>
          <a:xfrm>
            <a:off x="4645025" y="2601912"/>
            <a:ext cx="4041775" cy="3951288"/>
          </a:xfrm>
        </p:spPr>
        <p:txBody>
          <a:bodyPr/>
          <a:lstStyle/>
          <a:p>
            <a:r>
              <a:rPr lang="en-IN" dirty="0"/>
              <a:t>68Ga DOTA NOC/TATE</a:t>
            </a:r>
          </a:p>
          <a:p>
            <a:r>
              <a:rPr lang="en-IN" dirty="0"/>
              <a:t>68Ga PSMA</a:t>
            </a:r>
          </a:p>
          <a:p>
            <a:r>
              <a:rPr lang="en-IN" dirty="0"/>
              <a:t>68Ga- NODAGA-RGD</a:t>
            </a:r>
          </a:p>
          <a:p>
            <a:r>
              <a:rPr lang="en-IN" dirty="0"/>
              <a:t>68Ga- MAA</a:t>
            </a:r>
          </a:p>
        </p:txBody>
      </p:sp>
    </p:spTree>
    <p:extLst>
      <p:ext uri="{BB962C8B-B14F-4D97-AF65-F5344CB8AC3E}">
        <p14:creationId xmlns:p14="http://schemas.microsoft.com/office/powerpoint/2010/main" xmlns="" val="371661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IN" dirty="0" smtClean="0">
                <a:solidFill>
                  <a:srgbClr val="FFFF00"/>
                </a:solidFill>
              </a:rPr>
              <a:t>How has nuclear functional imaging made a difference? </a:t>
            </a:r>
            <a:endParaRPr lang="en-IN" dirty="0">
              <a:solidFill>
                <a:srgbClr val="FFFF00"/>
              </a:solidFill>
            </a:endParaRPr>
          </a:p>
        </p:txBody>
      </p:sp>
    </p:spTree>
    <p:extLst>
      <p:ext uri="{BB962C8B-B14F-4D97-AF65-F5344CB8AC3E}">
        <p14:creationId xmlns:p14="http://schemas.microsoft.com/office/powerpoint/2010/main" xmlns="" val="310671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056" name="Group 8"/>
          <p:cNvGrpSpPr>
            <a:grpSpLocks/>
          </p:cNvGrpSpPr>
          <p:nvPr/>
        </p:nvGrpSpPr>
        <p:grpSpPr bwMode="auto">
          <a:xfrm>
            <a:off x="762000" y="1403350"/>
            <a:ext cx="7696200" cy="4648200"/>
            <a:chOff x="480" y="884"/>
            <a:chExt cx="4848" cy="2928"/>
          </a:xfrm>
        </p:grpSpPr>
        <p:pic>
          <p:nvPicPr>
            <p:cNvPr id="258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6000" t="22031" r="76538" b="47063"/>
            <a:stretch>
              <a:fillRect/>
            </a:stretch>
          </p:blipFill>
          <p:spPr bwMode="auto">
            <a:xfrm>
              <a:off x="1840" y="1773"/>
              <a:ext cx="3488" cy="2039"/>
            </a:xfrm>
            <a:prstGeom prst="rect">
              <a:avLst/>
            </a:prstGeom>
            <a:solidFill>
              <a:srgbClr val="090511"/>
            </a:solidFill>
            <a:ln w="19050">
              <a:solidFill>
                <a:srgbClr val="BA78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8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4124" t="12375" r="51900" b="8344"/>
            <a:stretch>
              <a:fillRect/>
            </a:stretch>
          </p:blipFill>
          <p:spPr bwMode="auto">
            <a:xfrm>
              <a:off x="480" y="884"/>
              <a:ext cx="1605" cy="1276"/>
            </a:xfrm>
            <a:prstGeom prst="rect">
              <a:avLst/>
            </a:prstGeom>
            <a:solidFill>
              <a:srgbClr val="090511"/>
            </a:solidFill>
            <a:ln w="19050">
              <a:solidFill>
                <a:srgbClr val="BA78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8053" name="Line 5"/>
            <p:cNvSpPr>
              <a:spLocks noChangeShapeType="1"/>
            </p:cNvSpPr>
            <p:nvPr/>
          </p:nvSpPr>
          <p:spPr bwMode="auto">
            <a:xfrm flipH="1">
              <a:off x="1824" y="2844"/>
              <a:ext cx="528" cy="9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258054" name="Line 6"/>
            <p:cNvSpPr>
              <a:spLocks noChangeShapeType="1"/>
            </p:cNvSpPr>
            <p:nvPr/>
          </p:nvSpPr>
          <p:spPr bwMode="auto">
            <a:xfrm flipV="1">
              <a:off x="3456" y="2544"/>
              <a:ext cx="480" cy="9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grpSp>
      <p:sp>
        <p:nvSpPr>
          <p:cNvPr id="258055" name="Rectangle 7"/>
          <p:cNvSpPr>
            <a:spLocks noChangeArrowheads="1"/>
          </p:cNvSpPr>
          <p:nvPr/>
        </p:nvSpPr>
        <p:spPr bwMode="auto">
          <a:xfrm>
            <a:off x="688975" y="514350"/>
            <a:ext cx="5568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altLang="en-US" sz="3600"/>
              <a:t>Longest In-plane Diameter</a:t>
            </a:r>
          </a:p>
        </p:txBody>
      </p:sp>
    </p:spTree>
    <p:extLst>
      <p:ext uri="{BB962C8B-B14F-4D97-AF65-F5344CB8AC3E}">
        <p14:creationId xmlns:p14="http://schemas.microsoft.com/office/powerpoint/2010/main" xmlns="" val="10880142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ext Box 1026"/>
          <p:cNvSpPr txBox="1">
            <a:spLocks noChangeArrowheads="1"/>
          </p:cNvSpPr>
          <p:nvPr/>
        </p:nvSpPr>
        <p:spPr bwMode="auto">
          <a:xfrm>
            <a:off x="2346325" y="2249488"/>
            <a:ext cx="184150" cy="457200"/>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endParaRPr lang="en-GB" altLang="en-US" sz="2400" u="sng"/>
          </a:p>
        </p:txBody>
      </p:sp>
      <p:sp>
        <p:nvSpPr>
          <p:cNvPr id="620549" name="Text Box 1029"/>
          <p:cNvSpPr txBox="1">
            <a:spLocks noChangeArrowheads="1"/>
          </p:cNvSpPr>
          <p:nvPr/>
        </p:nvSpPr>
        <p:spPr bwMode="auto">
          <a:xfrm>
            <a:off x="2803525" y="2173288"/>
            <a:ext cx="184150" cy="457200"/>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endParaRPr lang="en-GB" altLang="en-US" sz="2400" u="sng"/>
          </a:p>
        </p:txBody>
      </p:sp>
      <p:graphicFrame>
        <p:nvGraphicFramePr>
          <p:cNvPr id="620550" name="Object 1030"/>
          <p:cNvGraphicFramePr>
            <a:graphicFrameLocks noChangeAspect="1"/>
          </p:cNvGraphicFramePr>
          <p:nvPr/>
        </p:nvGraphicFramePr>
        <p:xfrm>
          <a:off x="609600" y="1244600"/>
          <a:ext cx="4495800" cy="3709988"/>
        </p:xfrm>
        <a:graphic>
          <a:graphicData uri="http://schemas.openxmlformats.org/presentationml/2006/ole">
            <p:oleObj spid="_x0000_s5204" name="Bitmap Image" r:id="rId4" imgW="6695238" imgH="5525271" progId="">
              <p:embed/>
            </p:oleObj>
          </a:graphicData>
        </a:graphic>
      </p:graphicFrame>
      <p:sp>
        <p:nvSpPr>
          <p:cNvPr id="620553" name="Text Box 1033"/>
          <p:cNvSpPr txBox="1">
            <a:spLocks noChangeArrowheads="1"/>
          </p:cNvSpPr>
          <p:nvPr/>
        </p:nvSpPr>
        <p:spPr bwMode="auto">
          <a:xfrm>
            <a:off x="5622925" y="2782888"/>
            <a:ext cx="184150" cy="457200"/>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endParaRPr lang="en-GB" altLang="en-US" sz="2400" u="sng"/>
          </a:p>
        </p:txBody>
      </p:sp>
      <p:graphicFrame>
        <p:nvGraphicFramePr>
          <p:cNvPr id="620554" name="Object 1034"/>
          <p:cNvGraphicFramePr>
            <a:graphicFrameLocks noChangeAspect="1"/>
          </p:cNvGraphicFramePr>
          <p:nvPr/>
        </p:nvGraphicFramePr>
        <p:xfrm>
          <a:off x="5410200" y="1600200"/>
          <a:ext cx="3060700" cy="3352800"/>
        </p:xfrm>
        <a:graphic>
          <a:graphicData uri="http://schemas.openxmlformats.org/presentationml/2006/ole">
            <p:oleObj spid="_x0000_s5205" name="Bitmap Image" r:id="rId5" imgW="5180952" imgH="5676190" progId="">
              <p:embed/>
            </p:oleObj>
          </a:graphicData>
        </a:graphic>
      </p:graphicFrame>
      <p:sp>
        <p:nvSpPr>
          <p:cNvPr id="620555" name="Text Box 1035"/>
          <p:cNvSpPr txBox="1">
            <a:spLocks noChangeArrowheads="1"/>
          </p:cNvSpPr>
          <p:nvPr/>
        </p:nvSpPr>
        <p:spPr bwMode="auto">
          <a:xfrm>
            <a:off x="1447800" y="5029200"/>
            <a:ext cx="3962400" cy="457200"/>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0"/>
              </a:spcBef>
              <a:buClrTx/>
              <a:buSzTx/>
              <a:buFontTx/>
              <a:buNone/>
            </a:pPr>
            <a:r>
              <a:rPr lang="en-US" altLang="en-US" sz="2400">
                <a:solidFill>
                  <a:srgbClr val="66CC33"/>
                </a:solidFill>
              </a:rPr>
              <a:t>Target</a:t>
            </a:r>
            <a:r>
              <a:rPr lang="en-US" altLang="en-US" sz="2400"/>
              <a:t> </a:t>
            </a:r>
            <a:r>
              <a:rPr lang="en-US" altLang="en-US" sz="2400">
                <a:solidFill>
                  <a:srgbClr val="66CC33"/>
                </a:solidFill>
              </a:rPr>
              <a:t>Lesions</a:t>
            </a:r>
            <a:r>
              <a:rPr lang="en-US" altLang="en-US" sz="2400"/>
              <a:t>  </a:t>
            </a:r>
            <a:r>
              <a:rPr lang="en-US" altLang="en-US" sz="2400" u="sng"/>
              <a:t>                           </a:t>
            </a:r>
          </a:p>
        </p:txBody>
      </p:sp>
      <p:sp>
        <p:nvSpPr>
          <p:cNvPr id="620556" name="Text Box 1036"/>
          <p:cNvSpPr txBox="1">
            <a:spLocks noChangeArrowheads="1"/>
          </p:cNvSpPr>
          <p:nvPr/>
        </p:nvSpPr>
        <p:spPr bwMode="auto">
          <a:xfrm>
            <a:off x="5197475" y="4968875"/>
            <a:ext cx="3725863" cy="822325"/>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altLang="en-US" sz="2400"/>
              <a:t> Sum of Longest Diameter</a:t>
            </a:r>
          </a:p>
          <a:p>
            <a:pPr eaLnBrk="0" hangingPunct="0">
              <a:spcBef>
                <a:spcPct val="0"/>
              </a:spcBef>
              <a:buClrTx/>
              <a:buSzTx/>
              <a:buFontTx/>
              <a:buNone/>
            </a:pPr>
            <a:endParaRPr lang="en-US" altLang="en-US" sz="2400"/>
          </a:p>
        </p:txBody>
      </p:sp>
      <p:sp>
        <p:nvSpPr>
          <p:cNvPr id="620557" name="Text Box 1037"/>
          <p:cNvSpPr txBox="1">
            <a:spLocks noChangeArrowheads="1"/>
          </p:cNvSpPr>
          <p:nvPr/>
        </p:nvSpPr>
        <p:spPr bwMode="auto">
          <a:xfrm>
            <a:off x="701675" y="484188"/>
            <a:ext cx="5365750" cy="641350"/>
          </a:xfrm>
          <a:prstGeom prst="rect">
            <a:avLst/>
          </a:prstGeom>
          <a:noFill/>
          <a:ln>
            <a:noFill/>
          </a:ln>
          <a:effectLst/>
          <a:extLst>
            <a:ext uri="{909E8E84-426E-40DD-AFC4-6F175D3DCCD1}">
              <a14:hiddenFill xmlns:a14="http://schemas.microsoft.com/office/drawing/2010/main" xmlns="">
                <a:solidFill>
                  <a:srgbClr val="99CC33"/>
                </a:solidFill>
              </a14:hiddenFill>
            </a:ext>
            <a:ext uri="{91240B29-F687-4F45-9708-019B960494DF}">
              <a14:hiddenLine xmlns:a14="http://schemas.microsoft.com/office/drawing/2010/main" xmlns="" w="25400">
                <a:solidFill>
                  <a:srgbClr val="99CC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spcBef>
                <a:spcPct val="0"/>
              </a:spcBef>
              <a:buClrTx/>
              <a:buSzTx/>
              <a:buFontTx/>
              <a:buNone/>
            </a:pPr>
            <a:r>
              <a:rPr lang="en-US" altLang="en-US" sz="3600"/>
              <a:t>Sum of Longest Diameter</a:t>
            </a:r>
          </a:p>
        </p:txBody>
      </p:sp>
    </p:spTree>
    <p:extLst>
      <p:ext uri="{BB962C8B-B14F-4D97-AF65-F5344CB8AC3E}">
        <p14:creationId xmlns:p14="http://schemas.microsoft.com/office/powerpoint/2010/main" xmlns="" val="212015889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221" t="3329" r="1976" b="3683"/>
          <a:stretch/>
        </p:blipFill>
        <p:spPr bwMode="auto">
          <a:xfrm>
            <a:off x="787400" y="1663699"/>
            <a:ext cx="7670800" cy="3086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676400" y="5105400"/>
            <a:ext cx="1828321" cy="369332"/>
          </a:xfrm>
          <a:prstGeom prst="rect">
            <a:avLst/>
          </a:prstGeom>
          <a:noFill/>
        </p:spPr>
        <p:txBody>
          <a:bodyPr wrap="none" rtlCol="0">
            <a:spAutoFit/>
          </a:bodyPr>
          <a:lstStyle/>
          <a:p>
            <a:r>
              <a:rPr lang="en-IN" dirty="0" smtClean="0">
                <a:solidFill>
                  <a:srgbClr val="FFFF00"/>
                </a:solidFill>
              </a:rPr>
              <a:t>Before Treatment</a:t>
            </a:r>
            <a:endParaRPr lang="en-IN" dirty="0">
              <a:solidFill>
                <a:srgbClr val="FFFF00"/>
              </a:solidFill>
            </a:endParaRPr>
          </a:p>
        </p:txBody>
      </p:sp>
      <p:sp>
        <p:nvSpPr>
          <p:cNvPr id="4" name="TextBox 3"/>
          <p:cNvSpPr txBox="1"/>
          <p:nvPr/>
        </p:nvSpPr>
        <p:spPr>
          <a:xfrm>
            <a:off x="5639279" y="5105400"/>
            <a:ext cx="1683474" cy="369332"/>
          </a:xfrm>
          <a:prstGeom prst="rect">
            <a:avLst/>
          </a:prstGeom>
          <a:noFill/>
        </p:spPr>
        <p:txBody>
          <a:bodyPr wrap="none" rtlCol="0">
            <a:spAutoFit/>
          </a:bodyPr>
          <a:lstStyle/>
          <a:p>
            <a:r>
              <a:rPr lang="en-IN" dirty="0" smtClean="0">
                <a:solidFill>
                  <a:srgbClr val="FFFF00"/>
                </a:solidFill>
              </a:rPr>
              <a:t>After Treatment</a:t>
            </a:r>
            <a:endParaRPr lang="en-IN" dirty="0">
              <a:solidFill>
                <a:srgbClr val="FFFF00"/>
              </a:solidFill>
            </a:endParaRPr>
          </a:p>
        </p:txBody>
      </p:sp>
      <p:sp>
        <p:nvSpPr>
          <p:cNvPr id="5" name="Oval 4"/>
          <p:cNvSpPr/>
          <p:nvPr/>
        </p:nvSpPr>
        <p:spPr>
          <a:xfrm>
            <a:off x="1676400" y="1524000"/>
            <a:ext cx="19812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5562600" y="1371600"/>
            <a:ext cx="19812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9112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1525" y="904875"/>
            <a:ext cx="7600950" cy="2755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9688" y="4257675"/>
            <a:ext cx="6524625" cy="46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3886200" y="28194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205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381000"/>
            <a:ext cx="7524750" cy="276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00" y="3505200"/>
            <a:ext cx="5238750" cy="29065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5105400" y="35052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1476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8162" y="774700"/>
            <a:ext cx="7843838" cy="825500"/>
          </a:xfrm>
        </p:spPr>
        <p:txBody>
          <a:bodyPr/>
          <a:lstStyle/>
          <a:p>
            <a:r>
              <a:rPr lang="en-US" altLang="en-US" sz="4000" b="1" dirty="0">
                <a:solidFill>
                  <a:srgbClr val="FFFF00"/>
                </a:solidFill>
              </a:rPr>
              <a:t>Therapeutic Radiopharmaceuticals</a:t>
            </a:r>
          </a:p>
        </p:txBody>
      </p:sp>
      <p:sp>
        <p:nvSpPr>
          <p:cNvPr id="52227" name="Rectangle 3"/>
          <p:cNvSpPr>
            <a:spLocks noGrp="1" noChangeArrowheads="1"/>
          </p:cNvSpPr>
          <p:nvPr>
            <p:ph type="body" idx="1"/>
          </p:nvPr>
        </p:nvSpPr>
        <p:spPr>
          <a:xfrm>
            <a:off x="381000" y="1676400"/>
            <a:ext cx="8458200" cy="5105400"/>
          </a:xfrm>
        </p:spPr>
        <p:txBody>
          <a:bodyPr/>
          <a:lstStyle/>
          <a:p>
            <a:pPr>
              <a:lnSpc>
                <a:spcPts val="4200"/>
              </a:lnSpc>
            </a:pPr>
            <a:r>
              <a:rPr lang="en-US" altLang="en-US" dirty="0">
                <a:latin typeface="Times New Roman" pitchFamily="18" charset="0"/>
              </a:rPr>
              <a:t>Deleterious effect of </a:t>
            </a:r>
            <a:r>
              <a:rPr lang="en-US" altLang="en-US" dirty="0" smtClean="0">
                <a:latin typeface="Times New Roman" pitchFamily="18" charset="0"/>
              </a:rPr>
              <a:t>ionizing </a:t>
            </a:r>
            <a:r>
              <a:rPr lang="en-US" altLang="en-US" dirty="0">
                <a:latin typeface="Times New Roman" pitchFamily="18" charset="0"/>
              </a:rPr>
              <a:t>radiations on cells/organisms</a:t>
            </a:r>
          </a:p>
          <a:p>
            <a:pPr>
              <a:lnSpc>
                <a:spcPts val="4200"/>
              </a:lnSpc>
            </a:pPr>
            <a:r>
              <a:rPr lang="en-US" altLang="en-US" dirty="0" smtClean="0">
                <a:latin typeface="Times New Roman" pitchFamily="18" charset="0"/>
              </a:rPr>
              <a:t>Primarily cancers  </a:t>
            </a:r>
          </a:p>
          <a:p>
            <a:pPr>
              <a:lnSpc>
                <a:spcPts val="4200"/>
              </a:lnSpc>
            </a:pPr>
            <a:r>
              <a:rPr lang="en-US" altLang="en-US" dirty="0">
                <a:latin typeface="Times New Roman" pitchFamily="18" charset="0"/>
              </a:rPr>
              <a:t>O</a:t>
            </a:r>
            <a:r>
              <a:rPr lang="en-US" altLang="en-US" dirty="0" smtClean="0">
                <a:latin typeface="Times New Roman" pitchFamily="18" charset="0"/>
              </a:rPr>
              <a:t>thers </a:t>
            </a:r>
            <a:r>
              <a:rPr lang="en-US" altLang="en-US" dirty="0">
                <a:latin typeface="Times New Roman" pitchFamily="18" charset="0"/>
              </a:rPr>
              <a:t>: hyperthyroidism, </a:t>
            </a:r>
          </a:p>
          <a:p>
            <a:pPr>
              <a:lnSpc>
                <a:spcPts val="4200"/>
              </a:lnSpc>
            </a:pPr>
            <a:r>
              <a:rPr lang="en-US" altLang="en-US" dirty="0">
                <a:latin typeface="Times New Roman" pitchFamily="18" charset="0"/>
              </a:rPr>
              <a:t>Systematic </a:t>
            </a:r>
            <a:endParaRPr lang="en-US" altLang="en-US" dirty="0" smtClean="0">
              <a:latin typeface="Times New Roman" pitchFamily="18" charset="0"/>
            </a:endParaRPr>
          </a:p>
          <a:p>
            <a:pPr lvl="1">
              <a:lnSpc>
                <a:spcPts val="4200"/>
              </a:lnSpc>
            </a:pPr>
            <a:r>
              <a:rPr lang="en-US" altLang="en-US" dirty="0" smtClean="0">
                <a:latin typeface="Times New Roman" pitchFamily="18" charset="0"/>
              </a:rPr>
              <a:t>Old </a:t>
            </a:r>
            <a:r>
              <a:rPr lang="en-US" altLang="en-US" dirty="0">
                <a:latin typeface="Times New Roman" pitchFamily="18" charset="0"/>
              </a:rPr>
              <a:t>- </a:t>
            </a:r>
            <a:r>
              <a:rPr lang="en-US" altLang="en-US" baseline="30000" dirty="0">
                <a:latin typeface="Times New Roman" pitchFamily="18" charset="0"/>
              </a:rPr>
              <a:t>131</a:t>
            </a:r>
            <a:r>
              <a:rPr lang="en-US" altLang="en-US" dirty="0">
                <a:latin typeface="Times New Roman" pitchFamily="18" charset="0"/>
              </a:rPr>
              <a:t>I, </a:t>
            </a:r>
            <a:r>
              <a:rPr lang="en-US" altLang="en-US" baseline="30000" dirty="0" smtClean="0">
                <a:latin typeface="Times New Roman" pitchFamily="18" charset="0"/>
              </a:rPr>
              <a:t>32</a:t>
            </a:r>
            <a:r>
              <a:rPr lang="en-US" altLang="en-US" dirty="0" smtClean="0">
                <a:latin typeface="Times New Roman" pitchFamily="18" charset="0"/>
              </a:rPr>
              <a:t>P</a:t>
            </a:r>
          </a:p>
          <a:p>
            <a:pPr marL="457200" lvl="1" indent="0">
              <a:lnSpc>
                <a:spcPts val="4200"/>
              </a:lnSpc>
              <a:buNone/>
            </a:pPr>
            <a:r>
              <a:rPr lang="en-US" altLang="en-US" dirty="0" smtClean="0">
                <a:latin typeface="Times New Roman" pitchFamily="18" charset="0"/>
              </a:rPr>
              <a:t>  </a:t>
            </a:r>
            <a:endParaRPr lang="en-US" altLang="en-US" dirty="0">
              <a:latin typeface="Times New Roman" pitchFamily="18" charset="0"/>
            </a:endParaRPr>
          </a:p>
        </p:txBody>
      </p:sp>
    </p:spTree>
    <p:extLst>
      <p:ext uri="{BB962C8B-B14F-4D97-AF65-F5344CB8AC3E}">
        <p14:creationId xmlns:p14="http://schemas.microsoft.com/office/powerpoint/2010/main" xmlns="" val="104840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171576"/>
            <a:ext cx="8686799"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668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133600"/>
          </a:xfrm>
        </p:spPr>
        <p:txBody>
          <a:bodyPr/>
          <a:lstStyle/>
          <a:p>
            <a:r>
              <a:rPr lang="en-IN" sz="5000" dirty="0" smtClean="0">
                <a:solidFill>
                  <a:srgbClr val="FFFF00"/>
                </a:solidFill>
              </a:rPr>
              <a:t>Medical Applications of Radioisotopes</a:t>
            </a:r>
            <a:endParaRPr lang="en-IN" sz="5000" dirty="0">
              <a:solidFill>
                <a:srgbClr val="FFFF00"/>
              </a:solidFill>
            </a:endParaRPr>
          </a:p>
        </p:txBody>
      </p:sp>
    </p:spTree>
    <p:extLst>
      <p:ext uri="{BB962C8B-B14F-4D97-AF65-F5344CB8AC3E}">
        <p14:creationId xmlns:p14="http://schemas.microsoft.com/office/powerpoint/2010/main" xmlns="" val="2989968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0511" y="961836"/>
            <a:ext cx="7332889" cy="5438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28031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533400"/>
            <a:ext cx="7252160" cy="53094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870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342900"/>
            <a:ext cx="1638300" cy="1638300"/>
          </a:xfrm>
          <a:prstGeom prst="rect">
            <a:avLst/>
          </a:prstGeom>
        </p:spPr>
      </p:pic>
      <p:pic>
        <p:nvPicPr>
          <p:cNvPr id="5" name="Picture 4"/>
          <p:cNvPicPr>
            <a:picLocks noChangeAspect="1"/>
          </p:cNvPicPr>
          <p:nvPr/>
        </p:nvPicPr>
        <p:blipFill>
          <a:blip r:embed="rId3"/>
          <a:stretch>
            <a:fillRect/>
          </a:stretch>
        </p:blipFill>
        <p:spPr>
          <a:xfrm>
            <a:off x="6955342" y="335466"/>
            <a:ext cx="1645734" cy="1645734"/>
          </a:xfrm>
          <a:prstGeom prst="rect">
            <a:avLst/>
          </a:prstGeom>
        </p:spPr>
      </p:pic>
      <p:sp>
        <p:nvSpPr>
          <p:cNvPr id="6" name="TextBox 5"/>
          <p:cNvSpPr txBox="1"/>
          <p:nvPr/>
        </p:nvSpPr>
        <p:spPr>
          <a:xfrm>
            <a:off x="609600" y="2667000"/>
            <a:ext cx="7696200" cy="2862322"/>
          </a:xfrm>
          <a:prstGeom prst="rect">
            <a:avLst/>
          </a:prstGeom>
          <a:noFill/>
        </p:spPr>
        <p:txBody>
          <a:bodyPr wrap="square" rtlCol="0">
            <a:spAutoFit/>
          </a:bodyPr>
          <a:lstStyle/>
          <a:p>
            <a:pPr algn="ctr"/>
            <a:r>
              <a:rPr lang="en-US" sz="6000" dirty="0">
                <a:solidFill>
                  <a:srgbClr val="FFFF00"/>
                </a:solidFill>
              </a:rPr>
              <a:t>Collaboration with BARC for use of </a:t>
            </a:r>
            <a:endParaRPr lang="en-US" sz="6000" dirty="0" smtClean="0">
              <a:solidFill>
                <a:srgbClr val="FFFF00"/>
              </a:solidFill>
            </a:endParaRPr>
          </a:p>
          <a:p>
            <a:pPr algn="ctr"/>
            <a:r>
              <a:rPr lang="en-US" sz="6000" dirty="0" smtClean="0">
                <a:solidFill>
                  <a:srgbClr val="FFFF00"/>
                </a:solidFill>
              </a:rPr>
              <a:t>Radio </a:t>
            </a:r>
            <a:r>
              <a:rPr lang="en-US" sz="6000" dirty="0">
                <a:solidFill>
                  <a:srgbClr val="FFFF00"/>
                </a:solidFill>
              </a:rPr>
              <a:t>isotopes</a:t>
            </a:r>
          </a:p>
        </p:txBody>
      </p:sp>
    </p:spTree>
    <p:extLst>
      <p:ext uri="{BB962C8B-B14F-4D97-AF65-F5344CB8AC3E}">
        <p14:creationId xmlns:p14="http://schemas.microsoft.com/office/powerpoint/2010/main" xmlns="" val="390328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b="1" dirty="0" err="1" smtClean="0">
                <a:solidFill>
                  <a:srgbClr val="FFFF00"/>
                </a:solidFill>
              </a:rPr>
              <a:t>Radioimmunotherapy</a:t>
            </a:r>
            <a:r>
              <a:rPr lang="en-US" sz="5300" b="1" dirty="0" smtClean="0">
                <a:solidFill>
                  <a:srgbClr val="FFFF00"/>
                </a:solidFill>
              </a:rPr>
              <a:t> (RIT)</a:t>
            </a:r>
            <a:r>
              <a:rPr lang="en-US" dirty="0" smtClean="0">
                <a:solidFill>
                  <a:srgbClr val="FFFF00"/>
                </a:solidFill>
              </a:rPr>
              <a:t/>
            </a:r>
            <a:br>
              <a:rPr lang="en-US" dirty="0" smtClean="0">
                <a:solidFill>
                  <a:srgbClr val="FFFF00"/>
                </a:solidFill>
              </a:rPr>
            </a:br>
            <a:r>
              <a:rPr lang="en-US" dirty="0">
                <a:solidFill>
                  <a:schemeClr val="bg1"/>
                </a:solidFill>
              </a:rPr>
              <a:t/>
            </a:r>
            <a:br>
              <a:rPr lang="en-US" dirty="0">
                <a:solidFill>
                  <a:schemeClr val="bg1"/>
                </a:solidFill>
              </a:rPr>
            </a:br>
            <a:r>
              <a:rPr lang="en-US" dirty="0" smtClean="0">
                <a:solidFill>
                  <a:schemeClr val="bg1"/>
                </a:solidFill>
              </a:rPr>
              <a:t>Making ‘smart bombs’ for cancer treatment</a:t>
            </a:r>
            <a:br>
              <a:rPr lang="en-US"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18555537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778911"/>
            <a:ext cx="7943850" cy="354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53" name="Rectangle 50"/>
          <p:cNvSpPr>
            <a:spLocks noGrp="1"/>
          </p:cNvSpPr>
          <p:nvPr>
            <p:ph type="title"/>
          </p:nvPr>
        </p:nvSpPr>
        <p:spPr>
          <a:xfrm>
            <a:off x="557231" y="604837"/>
            <a:ext cx="8053387" cy="842963"/>
          </a:xfrm>
        </p:spPr>
        <p:txBody>
          <a:bodyPr/>
          <a:lstStyle/>
          <a:p>
            <a:pPr algn="ctr" eaLnBrk="1" hangingPunct="1"/>
            <a:r>
              <a:rPr lang="en-GB" sz="2800" dirty="0" smtClean="0"/>
              <a:t>Approval of </a:t>
            </a:r>
            <a:r>
              <a:rPr lang="en-GB" sz="2800" dirty="0" err="1" smtClean="0"/>
              <a:t>Trastuzumab</a:t>
            </a:r>
            <a:r>
              <a:rPr lang="en-GB" sz="2800" dirty="0" smtClean="0"/>
              <a:t> for HER2-positive  MBC</a:t>
            </a:r>
          </a:p>
        </p:txBody>
      </p:sp>
      <p:sp>
        <p:nvSpPr>
          <p:cNvPr id="2" name="TextBox 1"/>
          <p:cNvSpPr txBox="1"/>
          <p:nvPr/>
        </p:nvSpPr>
        <p:spPr>
          <a:xfrm>
            <a:off x="704850" y="1437382"/>
            <a:ext cx="8001000" cy="830997"/>
          </a:xfrm>
          <a:prstGeom prst="rect">
            <a:avLst/>
          </a:prstGeom>
          <a:noFill/>
        </p:spPr>
        <p:txBody>
          <a:bodyPr wrap="square" rtlCol="0">
            <a:spAutoFit/>
          </a:bodyPr>
          <a:lstStyle/>
          <a:p>
            <a:pPr algn="ctr"/>
            <a:r>
              <a:rPr lang="en-US" sz="1600" b="1" dirty="0" smtClean="0">
                <a:solidFill>
                  <a:srgbClr val="E37931"/>
                </a:solidFill>
              </a:rPr>
              <a:t>First </a:t>
            </a:r>
            <a:r>
              <a:rPr lang="en-US" sz="1600" b="1" dirty="0">
                <a:solidFill>
                  <a:srgbClr val="E37931"/>
                </a:solidFill>
              </a:rPr>
              <a:t>therapeutic antibody targeted at a cancer-related molecular marker to receive FDA </a:t>
            </a:r>
            <a:r>
              <a:rPr lang="en-US" sz="1600" b="1" dirty="0" smtClean="0">
                <a:solidFill>
                  <a:srgbClr val="E37931"/>
                </a:solidFill>
              </a:rPr>
              <a:t>approval</a:t>
            </a:r>
          </a:p>
          <a:p>
            <a:pPr algn="ctr"/>
            <a:endParaRPr lang="en-US" sz="1600" b="1" dirty="0" smtClean="0">
              <a:solidFill>
                <a:srgbClr val="E37931"/>
              </a:solidFill>
              <a:ea typeface="Verdana" pitchFamily="34" charset="0"/>
              <a:cs typeface="Verdana" pitchFamily="34" charset="0"/>
            </a:endParaRPr>
          </a:p>
        </p:txBody>
      </p:sp>
      <p:sp>
        <p:nvSpPr>
          <p:cNvPr id="6" name="Oval 5"/>
          <p:cNvSpPr/>
          <p:nvPr/>
        </p:nvSpPr>
        <p:spPr bwMode="auto">
          <a:xfrm>
            <a:off x="3733800" y="76200"/>
            <a:ext cx="1676400" cy="469900"/>
          </a:xfrm>
          <a:prstGeom prst="ellipse">
            <a:avLst/>
          </a:prstGeom>
          <a:solidFill>
            <a:srgbClr val="FFFF00"/>
          </a:solidFill>
          <a:ln w="12700" cap="flat" cmpd="sng" algn="ctr">
            <a:noFill/>
            <a:prstDash val="solid"/>
            <a:round/>
            <a:headEnd type="none" w="med" len="med"/>
            <a:tailEnd type="none" w="med" len="med"/>
          </a:ln>
          <a:effectLst/>
          <a:scene3d>
            <a:camera prst="orthographicFront"/>
            <a:lightRig rig="threePt" dir="t"/>
          </a:scene3d>
          <a:sp3d>
            <a:bevelT prst="angle"/>
          </a:sp3d>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400" b="1" dirty="0" smtClean="0">
                <a:solidFill>
                  <a:srgbClr val="27236A"/>
                </a:solidFill>
              </a:rPr>
              <a:t>1998</a:t>
            </a:r>
            <a:endParaRPr lang="en-US" sz="2400" b="1" dirty="0" smtClean="0">
              <a:solidFill>
                <a:srgbClr val="330052"/>
              </a:solidFill>
              <a:latin typeface="Her Light" pitchFamily="2" charset="0"/>
            </a:endParaRPr>
          </a:p>
        </p:txBody>
      </p:sp>
      <p:sp>
        <p:nvSpPr>
          <p:cNvPr id="36866" name="AutoShape 2" descr="data:image/jpeg;base64,/9j/4AAQSkZJRgABAQAAAQABAAD/2wCEAAkGBhQSERUSEhQWFRUUFhUYFxUWFBgXFhYXFxQVFRcYFxUXHCYeGBkjGRQUHy8gIycpLCwsFR4xNTAqNSYrLCkBCQoKDgwOGg8PGikkHiUsLCwsLCwsLCksKSkpLCkpKSwsLCwsLCksLCwsLCwpKSwsLCwsLCwpLCkpLCwsLCwsLP/AABEIAPgAwAMBIgACEQEDEQH/xAAcAAABBAMBAAAAAAAAAAAAAAAFAAQGBwECAwj/xABEEAABAwIEAwYEAwUFBgcAAAABAAIRAwQFEiExBkFREyJhcYGRBzKhsUJS8BRicsHRCCMzouEVJDSSsvFDU2NzgsLi/8QAGgEAAgMBAQAAAAAAAAAAAAAAAQMAAgQFBv/EACsRAAICAQQCAAQGAwAAAAAAAAABAhEDBBIhMUFREyIygQUUQnGhsRVSYf/aAAwDAQACEQMRAD8ApqtRylSbgyvFdi4YxgL2N2mOgWOG6L21mnK7Q/lK0vszSe6JeVCpoE9poHh1YmNDsEWr3AYySqMZEaY/RbUZkPMqE8T4zSoM/ZoExG3j1UyYC6Xu3jQKpOKKZfdOLuR0RhXkXMb9o0mEwvDB05I9QwTPTzN3TC6w4hpBGswtOTM4R2R6E48e6W5g61xTIZJRuz4gDgfDwQqz4XrVSBTaTPPkPMnQKV4f8N6oGrmtkCT0PPzXFyaaGR7pI7eHWThHZEh1DC+1ruJ0B9EUwzhoUqramcEDVTiz4EaGx29PWdBqT7rWv8OiZLapjplMny5LTCVLbRlyxbe5MhfFNCpcuDaLC8DmAh9v8Or1+1KPMq3OFcBNoe+4EH8wg/0U1p1Wfhg+UfZMpC0mUNhHwqvBVa5wa0AzvKnGMU3W1IF2+gU+rYpTYDJjzUIxK4p3FYOqO7jTo2fqmRT6QudeWduE+Ei4du93edrA5Jn8SuHw0UqjZOV2vlClWDY5Ra0tzCAufEOIU67Mje8SRH/dSMnCSZbZGcaTKZqcLXFRzqraZyz5FN6+E1RVZ3SDI+6vOzYG0chb9EIxLC2mHAbLW9fLqhX5WqdgStaF1NvUBYwzEY7j9Cpfh2C0n08zjr57eiiXEuFta7Mx2oWBsdTRvjf+C/yP2VNP+d3mVbVS4zUSHEe6BYfwnTdLna6pcuSydF+MwukRIY0g+AW3+z6Y2Y30aFWfDvGdWgCw99gGgJ1HkUfp/Epv4qRH/wAlslpcifHJz8f4pppL5nT9EwbbN/KPZI2o5gKHj4lNOgpGf4gtbX4jBoIrMMjbLrol/lsvod/kdNdbkS+5wxlRsRB6hV3f/DkVrnK92WdQRz9ER4r4vqdkzsc9PtNc0QYidEEwfGLhxL31Zazd7jqD0nn5JkMDUNzFZNZCWVYopthyj8PadswjOXeJAE+EIIeHqIf2kZ4MDXuz/Mp7fcQ1HwSRljd4Ovlz9EIpYvOgDjrplAa3c7k/bUrPZuUUPrm6AGWXNaDs0ZR6OXBt+0nu5j4ueSPddadTKZJ1OwEfc6lOBXmQXDx75P8AlA1CXJ0OirG1OTo0sJ8DLvKCnVKvVA2aY5EFv12Wj2gnePWR9R/NPrR7tgfpBWaWRro1wwp9mjMSI3a4estHkU6pV2uMHU8uTvadVk05HTr4+mxTetQB+YTGo0iPCRyQWf2GWn9GcUs+0YWOBPTk7whyrriGi6kQDMgwHfmHL1CndUuaCOXKCSB4dY0QrFcMNy0DLB0Oruc6RPLxWvFn9Mw5tP5aOPAlvTqse+sdW7An6o7h9rrmHPby5Lng2D9mwAsg82/rdSKyt/CFec3LsrjxqPRycw5VwALu7H0UiNq3KI3XOo/IPlVKGkUubd9MHL0VM8Q4rW7Z4c5250XoGu2VB8X4Kp17nOQB1/1RXopL2VCL5/Nx91ZmA/8ACgnctK5YnwHTpumO6TyRy0smtpho+WFJIpd+ANQG60r/ACnyTyrYvpOeyo0tcOux8uqHVLlrmug7DXwXoU0+jwLxyjLlDfC6oLSQ0tjrz8kSo1AdXyRHVBsG+V3fJ/kiVJvdCC6HZUlkf7k3x7Du0o0IB0003AIj3QK/vmtHZs7oYNBlkk7SSdlL8bIp2YJMd3TrMDZVlc1qlR4YHDO7U6bDUDbfQSfZcOeRtbfCPZY8EVNzS5aQ0v8AFXH5nl0xDW6E+ZImPDxTR2JVCcskxpBOgA5Hr5ynuIYC9kAwGRJcPncZ2HT1XO0s3ElgZpoYG3hJ5/orL8VVZ0PgPoeWOepAH/58+QO51KlOG4ZG8yQJ7sDToTutMHwggagdSB9NVIqNEDzWHJm3G/Hh2oZNwxszl9v5hO6VpGyc5ftst6boSrsdRoaJ5LlUozyRJpWlQhM2lNwGqU40KbvfldIbpp0OniDuERumaofiFGRuhGW12ScVNUF2sDmjTukyP3Tv5hPbG6h3Zv5/K/r4HxQXhu6kGm4z0PManf1Ty8dHd6xB8V0oytWcuSp0SbJomt+3urbCbvtKQdzEtPm3Qra++VNsoDbhndCHOtHF3d3KJ1z3QuDabg7M0/0UXDKyVoC4nw0arDnqlsbAR/NR22DmgsJkDSVLr+3cSS47+KGUbRjg7UINlUo+SZYrgdO4bDxryI3CqLHOGatm6pnEsM5XxoR49CrppVFteYcyqwsqNDmu0IIWjFmljf8AwyanSQzx9P2ee8Ka4U3TE+CJW2zZ8PupHxLglvh7o7Ilj5LTJOvMIPY49Re5rGU4kgLdHUJx4TOJl/D5PI7kuyWca4kSxlNgktaN9gY1J8I0UQwKzyB1R7s73yAeQaDpHqnvEdTO8jU5iBAMaTzPSPdYmIAEAaADbRcDVT2x4PY6SG6VsJt74g6g7+PmnFC2AAjb6JjZHVGbemuXe47CSR3oN5bJ0ynotaVKP1ongA6psYcC5SGzgtA2F2cFoQq0SzZr1u56bl3isF6spAaNKx1XGqyQulUptVqcuSDZKGdAZKgI0/0kmfPRFnXAqsM6HQg9D49EJuAYJOu8ab9RHPTkud1fBrCRzAgDkRyg6/LC3YHcTnahVIkOGCqC5tMtE950yddjCcX1rcFpmoB5BCuGcUBrhh/E2WmdxyUnxH/Dd5Fao9GYjT8PquAmqYRG0wU6TUcmVvfZmADknD+JRSAzNJ8kaKJoIVuHmO3Lj6phc8MUWtcQNY6rvS4tY4aNd7JPxDOCAEA8BGnVggH0KI5kwCc1a5a2WtLvAJjKoj/xCwgV7GoIlzBmb1BCqjhS0ArMnlr6gaK7O0fUpv7VgptLSIJkxHNVDg9QNrho2Li2eokxC1YPokjl611lxv2/6HWpfmJjcjqZ/wBVu1qa3ry24yTEGCI1309NQiNOnyXD1auj0mi4THNq2NUYtjoh1Gmn1u3X2WGJ02E6a7t0PM/ZaW7fGZTxrPBaoxszyY2qBcnNT51GT5LjVaBuqygyKQzcND91nJpy+q53GJsZ6eMJjV4nYDu3aYkSqKJZsfVKZjbZDax/XVJnFtInKQR5803ddNc6WmR7Ks16DFiq1YBaTvt0kaqP4tcACYIcZmOZGp+5COXb0Axs5qILfmD4J20Ov1P2TtNPlozaqPCY4wy+7O5omfldlPiC4keSsy+xBhYQCNVU9phFTOyo4QG5D1zdT56qaNwvtHhoqwY+U7ldCMkuzBsbVozbSDHiuWK4c45ZMc0atMEya5pKc3GGtfGY7JlinEA07fLT3Ep1bVYElEP9i010pYbTHJSwKLQ+Zqmte4qtMMj1Tukdk5NKVcAEuLGpWYWVXkTybpog9pwLRpuDgHSDIM8+SleIVMjc3Ra1sSYGggySNAEN7XAHijLllWcX0jTuC6Dt79P+ye0Nh4wfoF242plz2uLYkgGOjh1901s7hraLXP0AEe2iyahWrNullTYVt2aap4KgaQdCoo64uK5PZAZPAxPr6Lne8PYg7vCpSpjXQvywPbXzWSOM3Sy+kWJa1wnIqc1VmEvuaL8tSo138FXf/m3VgYTcl0TMdCmL0Uuwk+401UW4l4i7FriNwDEdemqkF7ayDqQq8xSjNUirmeA6A0c+gVZTrsso30Ra3/asQr6E5QdSTDWjx5KxMM4RoUWgud2jzHeLTG34Y0Q+1sXOqCiHNogHvkRkpD8jQfnq7S4yByUTxjC7t7xRDK7306lTNXFV7g9p+QATlaGjmN5TVHcrEylsdVZPr/CmFpNIh8bgQSPQ6oJYkySARB2TevgFRjWZK7nPhstzZmtcBr/ebzPIaKSYVbPiHiCRJ03P8lknHmjRF2rNfw7f90wtKWZzmkTIBjyO8echGbmnEjw/QQmh3Iray1xa7TkY/Xojh4yFc/MB2K+SXTBEeUHUQP1so2zF3C+bUMSHiS2QCBpsdkcvLQVqjqYIaMrD7EkD6oJjNhkrNPWNfEQpqMj3cF9NjW3nyW2HzqOevulKg1XiCq3utOgAAlcHY5XP4/ZdRcqzky4bRPi8dQtDXaOYVfOxGqd3u91zNd53c73RBZZdF8geQT4O0QLBq00meQRqme6msTFjXFSOydOwCjNDHqDNp9lKb5k03DqCqzfShUcbDKTQaxXEadw2GjbR082nn6FAv2VrqUawypUG3PQgfVOLKA9oJEEwRO86IhTphlRzNyHhx83f0AScvCH4OXYKqYl+x0gNnukDuydB+FvMkkQmWOY1esZTqlh7GoHBzKTi2rmy9zPVIJmdSAI0IUnrYdTqmXjy6gpzQw4xHe8w86+KzY5JOzfODaqyA8N4XduaXXBeS7LlZUA1nckGC0bQp/YUOzGxbpJEzrMLs3CtRP0+5J1K2qaNPgqTfNjIx4od0q8oDdYeO1LgPxSOevijFjtJ5/ZbXoAM8ilNWrG9OgfTtIjuNGuunM85Wz8GkaBo5RmcRB5ZdinttU8ZB9U9ZT9E2LtC5cAW1wINcHOMxs0DujyRI0QBMBPTRHRN65jSUHGgXYCxHZAa1xlHyk66wdx0AOm/NG8S390DeFkcnGdoa4qUaYy4tpTQbUaYq08pzDm127T1j+SaYPdOrUwHaltRhn1hEbxhfDILpGoHrC1wrDf2dpDzBcS7LzDWgklVk97GwqMQJeca0mucIJIcR7GEwq/EBvJih1aoSSepP3XMsceRXdV0efdWS9/HbydGhc3cZVT4KLU7d86NKf0MPqO0hHko2kXp8P8AFzcWbXnQyQfRTS2Oiq/4Q3Q/Z3U51a6Y8CrNtHaFOfQuDN6rdCPBedeIL+qy4qszuhr3CPVeiH1hMKgeM7Fzr2tkEgu39AqMMwNRxao17XZ3EtII16GVaQuw+q2s06V6bXeRAGx581VrcEqHkrF4QH+5dm+C+i85euV3IeEpOX6R+macq+5I6GwJ8UWtmkBCLKtLUYovWCPZ130blh2HumV68DTz9UsTxDI2Bu4/dD7/ABNtFpc+ToNANT5It80FKlYYtqLsubYea0u3B0A8lFHcYidyHflc2CPaVGL/AIlujWLaQMfnLXEEc8oQa8Im5eSyajexhw+XnrKIW2INKhVhc1q7G6jKdHVD3WzzAEkz4ItW7sZSCR9VVNxLUmSg1wmV1UQyzxUOEbOHJK4vZ5wrSlaKbaYyxGtI0QkOk6JzXqyD+oTa3nVZZlkObSmSXZXFrgOW8LOM0GsoOqSS97Mmu+u/rCG3V86lD2gkgjMP3SYKb4rivawBoB9StGnx75LgRqMqhB88gBuD0xyXVuHsH4U6hKF2DgHJts0ch7LpSZCzC3pBQhyw6uaDw+n3SOnPzU1t/iGAyHMOeOWyhICyAiS6JFd8Z1X7aIC95cSTqStAFsoS7EAiOC14qgfm7v8ARD4XWi/K4H8pB9lSStUXxy2yTJXb1oEdCi9tWkaqP0KwPeGxRGzq6R0/UrmtcndjLg0un567R+WXe3+qYYtfuP8Adt33kgFrQNZM77FOjLXOI3Mc9YG/3Tevc0qGrgCRJE7AEDc+m3iokorcyzlKT2o0wzCGMcXROYZ3HffXLr+tUQuaLXgPDRJHeB5aEA9N4kLhheI1qoLqNEEEwSWgCfXcLtUoXznFrabGAiS4bdOQ3TLbXCKUlw5DZltlYdu42JA+cAEsB6kajquj3g5crpkDw3GxBG/j4ILjGH1KTCa1y1uV0ZQZOpB0bMlxnbwQDFbC7NcU6FQ1Ww1xqOMBs7A+MIc/qQOH9LD1e9cHZhOZpIMDfUyHR5fRHasloPIgHzkbqI2PD9yDlfUaRpqJB8vL+inNwwMptH5WgD0EJLS5oYm+mR97u8QdwZ8lrTqQD4eyy2CXO/XNMH3ESFlkMRvXqhwOnI80PhYdcQ1x6Apm/G6Q/EunouItHJ1y+dMfALIam9vetfq1b1bqAt1mCjrlW9Jq5NcSJhRfHOIalN+VuiFhUWyTgLIC5OvaY3cE1rY9Rbu72RKBABbQhDeKKM6Supx5vIKBCgashqHMxaRICbX2Mua2QEGwkqwm53ZzGyN0akOBndVpguMuz9odY1I8Oan1reNe0OaZBGi58/qZ18ErikGrmj3T4zr47qOYlwk2uC51Spm0iHRtyR21u5EFdANCOkpVtGlVYxbe3GjW1DSGgIY1upbzkiRMa9V3vLF1RwfUqVJ6Co4ADyaQF0IfyglMbu7q5dSGjw1KZ8R1yXUYf6mtTDaNIktADju78RPmdVlhEQ0b/wA02o2DqhB1PjBKNW2FZN1nk3IY34OdGjoCd+qxiVzDZJ5dOSduAAQTFX5oaDuin4FS9jCrUinPM/Tx80Dr1dAPf+SJ4zVDWCN9hO3qFHw/MfVLa5AmGsHwZ10XUWmHPY4A8gYJE+yrR1N3auY8Q5ri0jaCDBEeavn4X4dLnViNGaD+I6D6Sqf+JduKeK3bW6f3pP8AzAO+5XR00ajZg1DuVBvALSGorXoCNuaAcHY2H/3LzD/w/vDp5qUVmaBazCzFOkICrrjJkXBVmMZoFXXHLYuPRAtHsDOrHqVxqCUiVguVQI6Wre8FIqdGQFHrZ3eCmtpbaAqy5FzZ3s7GWrli9jFImFIbKh3NkA4vxVrKeRj2lztwDJClASIvZ3gaHctFKOHsfbTY0Od3SY32n+Sr4jVZzJMsG53Ztx5Nhe9GtpI1RClcSNVV3BfFZaRQqkkHRhJ/yk/YqdU7mD5n2PQrNODTo2QyJ8hwVidtZj0TttABoJAk76BMrZ3T1/onxvQPDRKS9mnd6OxZp5clwqP6ey1q4gANULvMZa3nvO3T+SElfQd3seX1yGjl+uajtS7kzyAOo5IdivERe4hu078ttvqhV1ipLMo/XiVSnZSUrRnF8RD3QNQOfVcrGmXQGgkkgADckmAEPbqfurR+G/ChBF3VEf8AlNI/zkfZMjj3OkUlPbGybcNYR+zW9Oj+IavPVx39tvReZ+PsQFbELqoNjWfBnQgHKPoF6S4rxkWtlXrkwWU3R/EdG/UryfWcSSTud/M7rpxVHObtip1CCCDBBkEKw+GuJxcDs6mlUbHlUHPyd91XS3aSNQrFJKy6209FXnxAoxWB8FzwfjmvRAa89qwcnHUeTt/dceKscZclrqYcIGoPL2UZRKmNP2bOMrRqubuHqupA0Cd0MWZS1jM7pyQ+/wAbqVdzDfyjQJWJOrYtqSdR6GcZXdYKNVOLamUNY1rYETElAZSTuhjin2PrjG61QQ6o4jpMD2CbDVclkFFBoy4LAWZShEIg6NlaPDeKOr27XO3JLTOxLQJIPqFVqtv4S2P7XY3FuP8AEo1W1afUh7crm/5Qk5YbkMxy2sJ0ruoNiPUQfdaXGM1NoE+f1Sr2VRkiJ3Gg18iORQ19hcPOjDr4QsDN6R1rYjUf+IDTz/RTKpTc7ckp2zAaw1cQPBOKeFVdgfVV3FtrAlTDTudG9dgmTmSYZqOZhSd/DTnOAeXPcdmjUn0CmXDXw6DIfWGu4YOXn4q8Iub4RWUlDsjXBfAnaEVare4NQ0/i8XeHgrYo2+UQF2o2oaIAgLd2i3QxqKpGKUnJ2yovj1jWWjRtGnWoTUeP3W6NB9SfZUa5TD4mY9+14jWqAyxp7Nn8LNPqZPqogVehaEFsFgLZo1RRDVIFZeI5ytQUSHOUkklCokkklCCWVhJQhlbALULcIkMlqs/4C3uS+qUz/wCLSI9WkOVZFT74KMnE2xyZUP8AlUAy/sU4dp1+98tT84G/8Q5+aiVzaOoPy1BB5HkR1BU+t3yFFfiJxdQtaJpvAqVnjuUun7ziPlH3WbJiUufJqxZXHjwC21Wk9P1silpw/Uqwf8NnUjU+QVaV+OKbK9vUo0nTSfmears3aAgAty7CBJDuqveyu21abKrDLHtDmnqCJCVDCv1DsmZpfKNcNwSnR1YJcd3u1cfXkPAJ8QtiVxq1FqSroyW3yzFR6ivHmPfs1lWqjcNyt8XP7o+/0Ul7MlVB8fsXyi3tGn81Z4/yM/8AsUSrKZru1nr91xK2c+VoUSGSkHLVJEhklJalZBQCYyrELKwrCzCSSSARJJLLSoQyFkJZVkNRAZlWx8BMHLrh1yD/AIRyOb+7UY6CPGQqlV8f2d6UW907rUpD2a7+qhC12iD4KjcEuqd7itevdOAaDUeGvdla5rHQGuk/KG6wr3qDY+Koi44XdSff1cjXMp1HiDUaHwDJc1pB0EjfdJn7HwdWiP4s+ka7+yzdkXu7PQuIaTpAnborc+FnFRrMdZ1P8S3YwtOxcz5ZLTsRA91TWH1qdW6ayu6KZkuM5ZDW5o02mFIuBL4txhtW3a51JziwgSYpuEE68pg+iVj7r+R+pfS9ePRfr3JNpLcMXQBaDMaZV5W+JeP/ALXiFeoDLQ7Iz+BndH2J9V6I+IWP/smH16o+bJlb/E/ug/VeUK7pUKnEpFYWFYgikkkgQSyFqsqENUkklCokpSSRIJJJJQhsHLMrRJSyHQvV+/2ev+DuD/6zf+hef16B/s9H/cq//vj/AKAoyFm3WIMp0TWquDWNbLieUcvM7KobH4h0mPrvr2zanbVHODw0B2U6ZXZh34Ec1MOOeJrKiG2tyO0Jd2hpgZoAlzc4nmToPVVddutnUWg5mk9tUayc2WdKbXO5nc+izye50masaUY7nFu+AbVtrWtdOqNDrem97pYIflB0aR4ZtxyBV4fDnh6lQtGOYAXPEud11j2VUVuDaBtGXNtcdpUkNIflaZcNgwahwPLVXNwKZsKB/c1ncGSCPdHE7QM0Yp8B5h+iyXLmHLBqS6By1P8AIJogqL+0BjUU6FqDq8mq8eDe4we+b2VFOKmXxP4g/a8QrVAZY13Zs/hZ3ZHmZKhrgigGpWFlYhEJhZGqULCBDYBYWWROsxzjdIhQhzSSSQKmVmEkkSGEkkkSCSSSUIJXv8DrjssKu6mYNy1TDnfK05AA4joCZ9EklV+SEX4msaAuqpFwa5BDnPMP/vHNOYEt+YDfTwHJSKpwLZm07cXrQ7LIe9zAxxjYs+Zv3WUljnVLg3wlJdPyRqhhLwabqQL3kUy1rNSXOnb92BKs74X42+H2VdpZUpd5rXAg5TuNeh19UkkyK2ySRSeRzi93LXn7k8n7oFxzjYtLC4rbEMLWfxv7o+5SSWgys8pVnriVhJWAaLELKSgRLCSShBQlKykoQ//Z"/>
          <p:cNvSpPr>
            <a:spLocks noChangeAspect="1" noChangeArrowheads="1"/>
          </p:cNvSpPr>
          <p:nvPr/>
        </p:nvSpPr>
        <p:spPr bwMode="auto">
          <a:xfrm>
            <a:off x="0" y="-1127125"/>
            <a:ext cx="1828800" cy="2362200"/>
          </a:xfrm>
          <a:prstGeom prst="rect">
            <a:avLst/>
          </a:prstGeom>
          <a:noFill/>
        </p:spPr>
        <p:txBody>
          <a:bodyPr vert="horz" wrap="square" lIns="91440" tIns="45720" rIns="91440" bIns="45720" numCol="1" anchor="t" anchorCtr="0" compatLnSpc="1">
            <a:prstTxWarp prst="textNoShape">
              <a:avLst/>
            </a:prstTxWarp>
          </a:bodyPr>
          <a:lstStyle/>
          <a:p>
            <a:endParaRPr lang="en-IN">
              <a:solidFill>
                <a:srgbClr val="27236A"/>
              </a:solidFill>
            </a:endParaRPr>
          </a:p>
        </p:txBody>
      </p:sp>
      <p:pic>
        <p:nvPicPr>
          <p:cNvPr id="36867" name="Picture 3"/>
          <p:cNvPicPr>
            <a:picLocks noChangeAspect="1" noChangeArrowheads="1"/>
          </p:cNvPicPr>
          <p:nvPr/>
        </p:nvPicPr>
        <p:blipFill>
          <a:blip r:embed="rId4" cstate="print"/>
          <a:srcRect/>
          <a:stretch>
            <a:fillRect/>
          </a:stretch>
        </p:blipFill>
        <p:spPr bwMode="auto">
          <a:xfrm>
            <a:off x="457222" y="1981200"/>
            <a:ext cx="1474839" cy="1905000"/>
          </a:xfrm>
          <a:prstGeom prst="rect">
            <a:avLst/>
          </a:prstGeom>
          <a:noFill/>
          <a:ln w="9525">
            <a:noFill/>
            <a:miter lim="800000"/>
            <a:headEnd/>
            <a:tailEnd/>
          </a:ln>
        </p:spPr>
      </p:pic>
    </p:spTree>
    <p:extLst>
      <p:ext uri="{BB962C8B-B14F-4D97-AF65-F5344CB8AC3E}">
        <p14:creationId xmlns:p14="http://schemas.microsoft.com/office/powerpoint/2010/main" xmlns="" val="259230256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8939" y="452439"/>
            <a:ext cx="6750050" cy="673100"/>
          </a:xfrm>
        </p:spPr>
        <p:txBody>
          <a:bodyPr lIns="92075" tIns="46038" rIns="92075" bIns="46038" anchor="b" anchorCtr="1">
            <a:normAutofit fontScale="90000"/>
          </a:bodyPr>
          <a:lstStyle/>
          <a:p>
            <a:r>
              <a:rPr lang="en-US" altLang="en-US" sz="3300" smtClean="0"/>
              <a:t>Slamon: Overall survival in HER2 3+ patients</a:t>
            </a:r>
          </a:p>
        </p:txBody>
      </p:sp>
      <p:sp>
        <p:nvSpPr>
          <p:cNvPr id="2052" name="Rectangle 3"/>
          <p:cNvSpPr>
            <a:spLocks noChangeArrowheads="1"/>
          </p:cNvSpPr>
          <p:nvPr/>
        </p:nvSpPr>
        <p:spPr bwMode="auto">
          <a:xfrm>
            <a:off x="4300538" y="6273894"/>
            <a:ext cx="4495800" cy="308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eaLnBrk="1" hangingPunct="1"/>
            <a:r>
              <a:rPr lang="en-US" altLang="en-US" sz="1400" b="1">
                <a:solidFill>
                  <a:prstClr val="black"/>
                </a:solidFill>
              </a:rPr>
              <a:t>Smith IE Anticancer Drugs 2001;12:S3–10</a:t>
            </a:r>
          </a:p>
        </p:txBody>
      </p:sp>
      <p:graphicFrame>
        <p:nvGraphicFramePr>
          <p:cNvPr id="2050" name="Object 1024"/>
          <p:cNvGraphicFramePr>
            <a:graphicFrameLocks/>
          </p:cNvGraphicFramePr>
          <p:nvPr>
            <p:extLst>
              <p:ext uri="{D42A27DB-BD31-4B8C-83A1-F6EECF244321}">
                <p14:modId xmlns:p14="http://schemas.microsoft.com/office/powerpoint/2010/main" xmlns="" val="441268485"/>
              </p:ext>
            </p:extLst>
          </p:nvPr>
        </p:nvGraphicFramePr>
        <p:xfrm>
          <a:off x="1531955" y="1557368"/>
          <a:ext cx="6715125" cy="4205287"/>
        </p:xfrm>
        <a:graphic>
          <a:graphicData uri="http://schemas.openxmlformats.org/presentationml/2006/ole">
            <p:oleObj spid="_x0000_s4146" name="CorelDRAW" r:id="rId4" imgW="9695160" imgH="5609520" progId="">
              <p:embed/>
            </p:oleObj>
          </a:graphicData>
        </a:graphic>
      </p:graphicFrame>
      <p:sp>
        <p:nvSpPr>
          <p:cNvPr id="2053" name="Rectangle 5"/>
          <p:cNvSpPr>
            <a:spLocks noChangeArrowheads="1"/>
          </p:cNvSpPr>
          <p:nvPr/>
        </p:nvSpPr>
        <p:spPr bwMode="auto">
          <a:xfrm>
            <a:off x="766562" y="1430338"/>
            <a:ext cx="506614" cy="4414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eaLnBrk="1" hangingPunct="1">
              <a:spcAft>
                <a:spcPct val="46000"/>
              </a:spcAft>
            </a:pPr>
            <a:r>
              <a:rPr lang="en-US" altLang="en-US" b="1">
                <a:solidFill>
                  <a:prstClr val="black"/>
                </a:solidFill>
              </a:rPr>
              <a:t>1.0</a:t>
            </a:r>
          </a:p>
          <a:p>
            <a:pPr algn="r" defTabSz="457200" eaLnBrk="1" hangingPunct="1">
              <a:spcAft>
                <a:spcPct val="46000"/>
              </a:spcAft>
            </a:pPr>
            <a:endParaRPr lang="en-US" altLang="en-US" b="1">
              <a:solidFill>
                <a:prstClr val="black"/>
              </a:solidFill>
            </a:endParaRPr>
          </a:p>
          <a:p>
            <a:pPr algn="r" defTabSz="457200" eaLnBrk="1" hangingPunct="1">
              <a:spcAft>
                <a:spcPct val="46000"/>
              </a:spcAft>
            </a:pPr>
            <a:r>
              <a:rPr lang="en-US" altLang="en-US" b="1">
                <a:solidFill>
                  <a:prstClr val="black"/>
                </a:solidFill>
              </a:rPr>
              <a:t>0.8</a:t>
            </a:r>
          </a:p>
          <a:p>
            <a:pPr algn="r" defTabSz="457200" eaLnBrk="1" hangingPunct="1">
              <a:spcAft>
                <a:spcPct val="46000"/>
              </a:spcAft>
            </a:pPr>
            <a:endParaRPr lang="en-US" altLang="en-US" b="1">
              <a:solidFill>
                <a:prstClr val="black"/>
              </a:solidFill>
            </a:endParaRPr>
          </a:p>
          <a:p>
            <a:pPr algn="r" defTabSz="457200" eaLnBrk="1" hangingPunct="1">
              <a:spcAft>
                <a:spcPct val="46000"/>
              </a:spcAft>
            </a:pPr>
            <a:r>
              <a:rPr lang="en-US" altLang="en-US" b="1">
                <a:solidFill>
                  <a:prstClr val="black"/>
                </a:solidFill>
              </a:rPr>
              <a:t>0.6</a:t>
            </a:r>
          </a:p>
          <a:p>
            <a:pPr algn="r" defTabSz="457200" eaLnBrk="1" hangingPunct="1">
              <a:spcAft>
                <a:spcPct val="46000"/>
              </a:spcAft>
            </a:pPr>
            <a:endParaRPr lang="en-US" altLang="en-US" b="1">
              <a:solidFill>
                <a:prstClr val="black"/>
              </a:solidFill>
            </a:endParaRPr>
          </a:p>
          <a:p>
            <a:pPr algn="r" defTabSz="457200" eaLnBrk="1" hangingPunct="1">
              <a:spcAft>
                <a:spcPct val="46000"/>
              </a:spcAft>
            </a:pPr>
            <a:r>
              <a:rPr lang="en-US" altLang="en-US" b="1">
                <a:solidFill>
                  <a:prstClr val="black"/>
                </a:solidFill>
              </a:rPr>
              <a:t>0.4</a:t>
            </a:r>
          </a:p>
          <a:p>
            <a:pPr algn="r" defTabSz="457200" eaLnBrk="1" hangingPunct="1">
              <a:spcAft>
                <a:spcPct val="46000"/>
              </a:spcAft>
            </a:pPr>
            <a:endParaRPr lang="en-US" altLang="en-US" b="1">
              <a:solidFill>
                <a:prstClr val="black"/>
              </a:solidFill>
            </a:endParaRPr>
          </a:p>
          <a:p>
            <a:pPr algn="r" defTabSz="457200" eaLnBrk="1" hangingPunct="1">
              <a:spcAft>
                <a:spcPct val="46000"/>
              </a:spcAft>
            </a:pPr>
            <a:r>
              <a:rPr lang="en-US" altLang="en-US" b="1">
                <a:solidFill>
                  <a:prstClr val="black"/>
                </a:solidFill>
              </a:rPr>
              <a:t>0.2</a:t>
            </a:r>
          </a:p>
          <a:p>
            <a:pPr algn="r" defTabSz="457200" eaLnBrk="1" hangingPunct="1">
              <a:spcAft>
                <a:spcPct val="46000"/>
              </a:spcAft>
            </a:pPr>
            <a:endParaRPr lang="en-US" altLang="en-US" b="1">
              <a:solidFill>
                <a:prstClr val="black"/>
              </a:solidFill>
            </a:endParaRPr>
          </a:p>
          <a:p>
            <a:pPr algn="r" defTabSz="457200" eaLnBrk="1" hangingPunct="1">
              <a:spcAft>
                <a:spcPct val="46000"/>
              </a:spcAft>
            </a:pPr>
            <a:r>
              <a:rPr lang="en-US" altLang="en-US" b="1">
                <a:solidFill>
                  <a:prstClr val="black"/>
                </a:solidFill>
              </a:rPr>
              <a:t>0</a:t>
            </a:r>
          </a:p>
        </p:txBody>
      </p:sp>
      <p:sp>
        <p:nvSpPr>
          <p:cNvPr id="2054" name="Rectangle 6"/>
          <p:cNvSpPr>
            <a:spLocks noChangeArrowheads="1"/>
          </p:cNvSpPr>
          <p:nvPr/>
        </p:nvSpPr>
        <p:spPr bwMode="auto">
          <a:xfrm>
            <a:off x="1209676" y="5726113"/>
            <a:ext cx="7539038"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1pPr>
            <a:lvl2pPr marL="742950" indent="-285750" eaLnBrk="0" hangingPunct="0">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2pPr>
            <a:lvl3pPr marL="1143000" indent="-228600" eaLnBrk="0" hangingPunct="0">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3pPr>
            <a:lvl4pPr marL="1600200" indent="-228600" eaLnBrk="0" hangingPunct="0">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4pPr>
            <a:lvl5pPr marL="2057400" indent="-228600" eaLnBrk="0" hangingPunct="0">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7150" algn="ctr"/>
                <a:tab pos="819150" algn="ctr"/>
                <a:tab pos="1549400" algn="ctr"/>
                <a:tab pos="2241550" algn="ctr"/>
                <a:tab pos="2952750" algn="ctr"/>
                <a:tab pos="3663950" algn="ctr"/>
                <a:tab pos="4356100" algn="ctr"/>
                <a:tab pos="5080000" algn="ctr"/>
                <a:tab pos="5784850" algn="ctr"/>
                <a:tab pos="6496050" algn="ctr"/>
                <a:tab pos="7213600" algn="ctr"/>
              </a:tabLst>
              <a:defRPr>
                <a:solidFill>
                  <a:schemeClr val="tx1"/>
                </a:solidFill>
                <a:latin typeface="Arial" pitchFamily="34" charset="0"/>
                <a:cs typeface="Arial" pitchFamily="34" charset="0"/>
              </a:defRPr>
            </a:lvl9pPr>
          </a:lstStyle>
          <a:p>
            <a:pPr defTabSz="457200" eaLnBrk="1" hangingPunct="1"/>
            <a:r>
              <a:rPr lang="en-US" altLang="en-US" b="1">
                <a:solidFill>
                  <a:prstClr val="black"/>
                </a:solidFill>
              </a:rPr>
              <a:t>	0	5	10	15	20	25	30	35	40	45	50</a:t>
            </a:r>
          </a:p>
        </p:txBody>
      </p:sp>
      <p:sp>
        <p:nvSpPr>
          <p:cNvPr id="2055" name="Rectangle 7"/>
          <p:cNvSpPr>
            <a:spLocks noChangeArrowheads="1"/>
          </p:cNvSpPr>
          <p:nvPr/>
        </p:nvSpPr>
        <p:spPr bwMode="auto">
          <a:xfrm>
            <a:off x="3658140" y="5268913"/>
            <a:ext cx="442429"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eaLnBrk="1" hangingPunct="1"/>
            <a:r>
              <a:rPr lang="en-US" altLang="en-US" b="1">
                <a:solidFill>
                  <a:prstClr val="black"/>
                </a:solidFill>
              </a:rPr>
              <a:t>18</a:t>
            </a:r>
          </a:p>
        </p:txBody>
      </p:sp>
      <p:sp>
        <p:nvSpPr>
          <p:cNvPr id="2056" name="Rectangle 8"/>
          <p:cNvSpPr>
            <a:spLocks noChangeArrowheads="1"/>
          </p:cNvSpPr>
          <p:nvPr/>
        </p:nvSpPr>
        <p:spPr bwMode="auto">
          <a:xfrm>
            <a:off x="4932423" y="5268913"/>
            <a:ext cx="442429"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US" altLang="en-US" b="1">
                <a:solidFill>
                  <a:prstClr val="black"/>
                </a:solidFill>
              </a:rPr>
              <a:t>25</a:t>
            </a:r>
          </a:p>
        </p:txBody>
      </p:sp>
      <p:sp>
        <p:nvSpPr>
          <p:cNvPr id="2057" name="Rectangle 9"/>
          <p:cNvSpPr>
            <a:spLocks noChangeArrowheads="1"/>
          </p:cNvSpPr>
          <p:nvPr/>
        </p:nvSpPr>
        <p:spPr bwMode="auto">
          <a:xfrm>
            <a:off x="3543314" y="5988072"/>
            <a:ext cx="284797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eaLnBrk="1" hangingPunct="1"/>
            <a:r>
              <a:rPr lang="en-US" altLang="en-US" b="1">
                <a:solidFill>
                  <a:prstClr val="black"/>
                </a:solidFill>
              </a:rPr>
              <a:t>Time (months)</a:t>
            </a:r>
          </a:p>
        </p:txBody>
      </p:sp>
      <p:sp>
        <p:nvSpPr>
          <p:cNvPr id="2058" name="Rectangle 10"/>
          <p:cNvSpPr>
            <a:spLocks noChangeArrowheads="1"/>
          </p:cNvSpPr>
          <p:nvPr/>
        </p:nvSpPr>
        <p:spPr bwMode="auto">
          <a:xfrm rot="16200000">
            <a:off x="-1424780" y="3423409"/>
            <a:ext cx="4044951"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eaLnBrk="1" hangingPunct="1"/>
            <a:r>
              <a:rPr lang="en-US" altLang="en-US" b="1">
                <a:solidFill>
                  <a:prstClr val="black"/>
                </a:solidFill>
              </a:rPr>
              <a:t>Probability of survival</a:t>
            </a:r>
          </a:p>
        </p:txBody>
      </p:sp>
      <p:sp>
        <p:nvSpPr>
          <p:cNvPr id="2059" name="Line 11"/>
          <p:cNvSpPr>
            <a:spLocks noChangeShapeType="1"/>
          </p:cNvSpPr>
          <p:nvPr/>
        </p:nvSpPr>
        <p:spPr bwMode="auto">
          <a:xfrm>
            <a:off x="5289581" y="2327275"/>
            <a:ext cx="327025" cy="0"/>
          </a:xfrm>
          <a:prstGeom prst="line">
            <a:avLst/>
          </a:prstGeom>
          <a:noFill/>
          <a:ln w="25399">
            <a:solidFill>
              <a:srgbClr val="FFCC00"/>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defTabSz="457200"/>
            <a:endParaRPr lang="en-IN">
              <a:solidFill>
                <a:prstClr val="black"/>
              </a:solidFill>
            </a:endParaRPr>
          </a:p>
        </p:txBody>
      </p:sp>
      <p:sp>
        <p:nvSpPr>
          <p:cNvPr id="2060" name="Line 12"/>
          <p:cNvSpPr>
            <a:spLocks noChangeShapeType="1"/>
          </p:cNvSpPr>
          <p:nvPr/>
        </p:nvSpPr>
        <p:spPr bwMode="auto">
          <a:xfrm>
            <a:off x="5289581" y="2667000"/>
            <a:ext cx="327025" cy="0"/>
          </a:xfrm>
          <a:prstGeom prst="line">
            <a:avLst/>
          </a:prstGeom>
          <a:noFill/>
          <a:ln w="25399">
            <a:solidFill>
              <a:srgbClr val="00FF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pPr defTabSz="457200"/>
            <a:endParaRPr lang="en-IN">
              <a:solidFill>
                <a:prstClr val="black"/>
              </a:solidFill>
            </a:endParaRPr>
          </a:p>
        </p:txBody>
      </p:sp>
      <p:sp>
        <p:nvSpPr>
          <p:cNvPr id="2061" name="Rectangle 13"/>
          <p:cNvSpPr>
            <a:spLocks noChangeArrowheads="1"/>
          </p:cNvSpPr>
          <p:nvPr/>
        </p:nvSpPr>
        <p:spPr bwMode="auto">
          <a:xfrm>
            <a:off x="3441719" y="1844679"/>
            <a:ext cx="4240213"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457200" eaLnBrk="1" hangingPunct="1"/>
            <a:r>
              <a:rPr lang="en-US" altLang="en-US" b="1">
                <a:solidFill>
                  <a:prstClr val="black"/>
                </a:solidFill>
              </a:rPr>
              <a:t>Paclitaxel subgroup</a:t>
            </a:r>
          </a:p>
        </p:txBody>
      </p:sp>
      <p:sp>
        <p:nvSpPr>
          <p:cNvPr id="2062" name="Rectangle 14"/>
          <p:cNvSpPr>
            <a:spLocks noChangeArrowheads="1"/>
          </p:cNvSpPr>
          <p:nvPr/>
        </p:nvSpPr>
        <p:spPr bwMode="auto">
          <a:xfrm>
            <a:off x="4242970" y="5051425"/>
            <a:ext cx="705321"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defTabSz="457200" eaLnBrk="1" hangingPunct="1"/>
            <a:r>
              <a:rPr lang="en-US" altLang="en-US" b="1">
                <a:solidFill>
                  <a:prstClr val="black"/>
                </a:solidFill>
                <a:latin typeface="Symbol" pitchFamily="18" charset="2"/>
              </a:rPr>
              <a:t>­ </a:t>
            </a:r>
            <a:r>
              <a:rPr lang="en-US" altLang="en-US" b="1">
                <a:solidFill>
                  <a:prstClr val="black"/>
                </a:solidFill>
              </a:rPr>
              <a:t>40%</a:t>
            </a:r>
          </a:p>
        </p:txBody>
      </p:sp>
      <p:sp>
        <p:nvSpPr>
          <p:cNvPr id="2063" name="Rectangle 15"/>
          <p:cNvSpPr>
            <a:spLocks noChangeArrowheads="1"/>
          </p:cNvSpPr>
          <p:nvPr/>
        </p:nvSpPr>
        <p:spPr bwMode="auto">
          <a:xfrm>
            <a:off x="5605524" y="2155909"/>
            <a:ext cx="769441" cy="702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spcAft>
                <a:spcPct val="20000"/>
              </a:spcAft>
            </a:pPr>
            <a:r>
              <a:rPr lang="en-US" altLang="en-US" b="1">
                <a:solidFill>
                  <a:prstClr val="black"/>
                </a:solidFill>
              </a:rPr>
              <a:t>H + P</a:t>
            </a:r>
          </a:p>
          <a:p>
            <a:pPr defTabSz="457200" eaLnBrk="1" hangingPunct="1">
              <a:spcAft>
                <a:spcPct val="20000"/>
              </a:spcAft>
            </a:pPr>
            <a:r>
              <a:rPr lang="en-US" altLang="en-US" b="1">
                <a:solidFill>
                  <a:prstClr val="black"/>
                </a:solidFill>
              </a:rPr>
              <a:t>P</a:t>
            </a:r>
          </a:p>
        </p:txBody>
      </p:sp>
    </p:spTree>
    <p:extLst>
      <p:ext uri="{BB962C8B-B14F-4D97-AF65-F5344CB8AC3E}">
        <p14:creationId xmlns:p14="http://schemas.microsoft.com/office/powerpoint/2010/main" xmlns="" val="2178770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IN" b="1" dirty="0" smtClean="0">
                <a:solidFill>
                  <a:srgbClr val="FFFF00"/>
                </a:solidFill>
              </a:rPr>
              <a:t>Can we reduce the cost of therapeutic antibodies </a:t>
            </a:r>
            <a:r>
              <a:rPr lang="en-IN" b="1" i="1" dirty="0" smtClean="0">
                <a:solidFill>
                  <a:srgbClr val="FFFF00"/>
                </a:solidFill>
              </a:rPr>
              <a:t>AND</a:t>
            </a:r>
            <a:r>
              <a:rPr lang="en-IN" b="1" dirty="0" smtClean="0">
                <a:solidFill>
                  <a:srgbClr val="FFFF00"/>
                </a:solidFill>
              </a:rPr>
              <a:t> make them more effective?</a:t>
            </a:r>
            <a:endParaRPr lang="en-IN" b="1" dirty="0">
              <a:solidFill>
                <a:srgbClr val="FFFF00"/>
              </a:solidFill>
            </a:endParaRPr>
          </a:p>
        </p:txBody>
      </p:sp>
      <p:sp>
        <p:nvSpPr>
          <p:cNvPr id="3" name="Content Placeholder 2"/>
          <p:cNvSpPr>
            <a:spLocks noGrp="1"/>
          </p:cNvSpPr>
          <p:nvPr>
            <p:ph idx="1"/>
          </p:nvPr>
        </p:nvSpPr>
        <p:spPr>
          <a:xfrm>
            <a:off x="457200" y="2484437"/>
            <a:ext cx="8229600" cy="4525963"/>
          </a:xfrm>
        </p:spPr>
        <p:txBody>
          <a:bodyPr/>
          <a:lstStyle/>
          <a:p>
            <a:r>
              <a:rPr lang="en-IN" dirty="0" smtClean="0"/>
              <a:t>Conjugate the cold antibody to a radio-isotope of interest and create a ‘smart bomb’ to deliver targeted radiation to cancer cells.</a:t>
            </a:r>
          </a:p>
          <a:p>
            <a:endParaRPr lang="en-IN" dirty="0"/>
          </a:p>
          <a:p>
            <a:r>
              <a:rPr lang="en-IN" dirty="0" smtClean="0"/>
              <a:t>Reduce the number of treatments required </a:t>
            </a:r>
          </a:p>
          <a:p>
            <a:pPr marL="0" indent="0">
              <a:buNone/>
            </a:pPr>
            <a:r>
              <a:rPr lang="en-IN" dirty="0"/>
              <a:t> </a:t>
            </a:r>
            <a:r>
              <a:rPr lang="en-IN" dirty="0" smtClean="0"/>
              <a:t>   (1-2) and reduce the cost by 90% </a:t>
            </a:r>
            <a:endParaRPr lang="en-IN" dirty="0"/>
          </a:p>
        </p:txBody>
      </p:sp>
    </p:spTree>
    <p:extLst>
      <p:ext uri="{BB962C8B-B14F-4D97-AF65-F5344CB8AC3E}">
        <p14:creationId xmlns:p14="http://schemas.microsoft.com/office/powerpoint/2010/main" xmlns="" val="1788038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err="1">
                <a:solidFill>
                  <a:srgbClr val="FFFF00"/>
                </a:solidFill>
              </a:rPr>
              <a:t>Radioimmunotherapy</a:t>
            </a:r>
            <a:endParaRPr lang="en-IN" b="1" dirty="0">
              <a:solidFill>
                <a:srgbClr val="FFFF00"/>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IN" dirty="0" smtClean="0">
                <a:solidFill>
                  <a:schemeClr val="bg1"/>
                </a:solidFill>
              </a:rPr>
              <a:t>Our 2 institutions </a:t>
            </a:r>
            <a:r>
              <a:rPr lang="en-IN" i="1" dirty="0" smtClean="0">
                <a:solidFill>
                  <a:srgbClr val="FFC000"/>
                </a:solidFill>
              </a:rPr>
              <a:t>have conjugated commonly available therapeutic antibodies for lymphoma (Rituximab) and breast cancer (</a:t>
            </a:r>
            <a:r>
              <a:rPr lang="en-IN" i="1" dirty="0" err="1" smtClean="0">
                <a:solidFill>
                  <a:srgbClr val="FFC000"/>
                </a:solidFill>
              </a:rPr>
              <a:t>Trastuzumab</a:t>
            </a:r>
            <a:r>
              <a:rPr lang="en-IN" i="1" dirty="0" smtClean="0">
                <a:solidFill>
                  <a:srgbClr val="FFC000"/>
                </a:solidFill>
              </a:rPr>
              <a:t>) </a:t>
            </a:r>
            <a:r>
              <a:rPr lang="en-IN" dirty="0" smtClean="0">
                <a:solidFill>
                  <a:schemeClr val="bg1"/>
                </a:solidFill>
              </a:rPr>
              <a:t>with radio-isotopes (I-131 &amp; Lu-177) </a:t>
            </a:r>
          </a:p>
          <a:p>
            <a:r>
              <a:rPr lang="en-IN" dirty="0" smtClean="0">
                <a:solidFill>
                  <a:schemeClr val="bg1"/>
                </a:solidFill>
              </a:rPr>
              <a:t>We have proven stable conjugation and </a:t>
            </a:r>
            <a:r>
              <a:rPr lang="en-IN" dirty="0" err="1" smtClean="0">
                <a:solidFill>
                  <a:schemeClr val="bg1"/>
                </a:solidFill>
              </a:rPr>
              <a:t>tumor</a:t>
            </a:r>
            <a:r>
              <a:rPr lang="en-IN" dirty="0" smtClean="0">
                <a:solidFill>
                  <a:schemeClr val="bg1"/>
                </a:solidFill>
              </a:rPr>
              <a:t> penetration in normal and </a:t>
            </a:r>
            <a:r>
              <a:rPr lang="en-IN" dirty="0" err="1" smtClean="0">
                <a:solidFill>
                  <a:schemeClr val="bg1"/>
                </a:solidFill>
              </a:rPr>
              <a:t>tumor</a:t>
            </a:r>
            <a:r>
              <a:rPr lang="en-IN" dirty="0" smtClean="0">
                <a:solidFill>
                  <a:schemeClr val="bg1"/>
                </a:solidFill>
              </a:rPr>
              <a:t> bearing animals</a:t>
            </a:r>
          </a:p>
          <a:p>
            <a:r>
              <a:rPr lang="en-IN" dirty="0" smtClean="0">
                <a:solidFill>
                  <a:schemeClr val="bg1"/>
                </a:solidFill>
              </a:rPr>
              <a:t>We have started human studies with these conjugates</a:t>
            </a:r>
            <a:endParaRPr lang="en-IN" dirty="0">
              <a:solidFill>
                <a:schemeClr val="bg1"/>
              </a:solidFill>
            </a:endParaRPr>
          </a:p>
        </p:txBody>
      </p:sp>
    </p:spTree>
    <p:extLst>
      <p:ext uri="{BB962C8B-B14F-4D97-AF65-F5344CB8AC3E}">
        <p14:creationId xmlns:p14="http://schemas.microsoft.com/office/powerpoint/2010/main" xmlns="" val="1512037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graphicFrame>
          <p:nvGraphicFramePr>
            <p:cNvPr id="3" name="Chart 2"/>
            <p:cNvGraphicFramePr/>
            <p:nvPr/>
          </p:nvGraphicFramePr>
          <p:xfrm>
            <a:off x="4800600" y="0"/>
            <a:ext cx="4343400" cy="21336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0" y="0"/>
              <a:ext cx="6019800" cy="4724400"/>
              <a:chOff x="0" y="0"/>
              <a:chExt cx="6019800" cy="5029200"/>
            </a:xfrm>
          </p:grpSpPr>
          <p:graphicFrame>
            <p:nvGraphicFramePr>
              <p:cNvPr id="4" name="Chart 3"/>
              <p:cNvGraphicFramePr/>
              <p:nvPr/>
            </p:nvGraphicFramePr>
            <p:xfrm>
              <a:off x="0" y="0"/>
              <a:ext cx="6019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52401" y="2514599"/>
              <a:ext cx="4648199" cy="2514601"/>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6" name="Chart 5"/>
            <p:cNvGraphicFramePr/>
            <p:nvPr/>
          </p:nvGraphicFramePr>
          <p:xfrm>
            <a:off x="4876800" y="2286000"/>
            <a:ext cx="42672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152400" y="4648200"/>
            <a:ext cx="4419600" cy="2209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4800600" y="4495800"/>
            <a:ext cx="4191000" cy="236220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rot="16200000">
              <a:off x="3492416" y="3046884"/>
              <a:ext cx="2376100" cy="369332"/>
            </a:xfrm>
            <a:prstGeom prst="rect">
              <a:avLst/>
            </a:prstGeom>
            <a:noFill/>
          </p:spPr>
          <p:txBody>
            <a:bodyPr wrap="none" rtlCol="0">
              <a:spAutoFit/>
            </a:bodyPr>
            <a:lstStyle/>
            <a:p>
              <a:r>
                <a:rPr lang="en-US" b="1" dirty="0" smtClean="0">
                  <a:solidFill>
                    <a:prstClr val="black"/>
                  </a:solidFill>
                </a:rPr>
                <a:t>% Injected dose / gram</a:t>
              </a:r>
              <a:endParaRPr lang="en-US" b="1" dirty="0">
                <a:solidFill>
                  <a:prstClr val="black"/>
                </a:solidFill>
              </a:endParaRPr>
            </a:p>
          </p:txBody>
        </p:sp>
      </p:grpSp>
    </p:spTree>
    <p:extLst>
      <p:ext uri="{BB962C8B-B14F-4D97-AF65-F5344CB8AC3E}">
        <p14:creationId xmlns:p14="http://schemas.microsoft.com/office/powerpoint/2010/main" xmlns="" val="1319774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516563"/>
          </a:xfrm>
        </p:spPr>
        <p:txBody>
          <a:bodyPr>
            <a:normAutofit/>
          </a:bodyPr>
          <a:lstStyle/>
          <a:p>
            <a:r>
              <a:rPr lang="en-US" sz="2800" dirty="0" smtClean="0">
                <a:solidFill>
                  <a:schemeClr val="bg1"/>
                </a:solidFill>
              </a:rPr>
              <a:t>Based on these findings, the following clinical studies have been planned.</a:t>
            </a:r>
          </a:p>
          <a:p>
            <a:endParaRPr lang="en-US" sz="2800" dirty="0" smtClean="0">
              <a:solidFill>
                <a:schemeClr val="bg1"/>
              </a:solidFill>
            </a:endParaRPr>
          </a:p>
          <a:p>
            <a:pPr lvl="0">
              <a:buNone/>
            </a:pPr>
            <a:r>
              <a:rPr lang="en-US" sz="2400" dirty="0" smtClean="0">
                <a:solidFill>
                  <a:schemeClr val="bg1"/>
                </a:solidFill>
              </a:rPr>
              <a:t>            </a:t>
            </a:r>
            <a:r>
              <a:rPr lang="en-US" sz="2400" dirty="0" err="1" smtClean="0">
                <a:solidFill>
                  <a:schemeClr val="bg1"/>
                </a:solidFill>
              </a:rPr>
              <a:t>i</a:t>
            </a:r>
            <a:r>
              <a:rPr lang="en-US" sz="2400" dirty="0" smtClean="0">
                <a:solidFill>
                  <a:schemeClr val="bg1"/>
                </a:solidFill>
              </a:rPr>
              <a:t>) </a:t>
            </a:r>
            <a:r>
              <a:rPr lang="en-US" sz="2400" dirty="0" err="1" smtClean="0">
                <a:solidFill>
                  <a:schemeClr val="bg1"/>
                </a:solidFill>
              </a:rPr>
              <a:t>Dosimetry</a:t>
            </a:r>
            <a:r>
              <a:rPr lang="en-US" sz="2400" dirty="0" smtClean="0">
                <a:solidFill>
                  <a:schemeClr val="bg1"/>
                </a:solidFill>
              </a:rPr>
              <a:t> studies of </a:t>
            </a:r>
            <a:r>
              <a:rPr lang="en-US" sz="2400" baseline="30000" dirty="0" smtClean="0">
                <a:solidFill>
                  <a:schemeClr val="bg1"/>
                </a:solidFill>
              </a:rPr>
              <a:t>131</a:t>
            </a:r>
            <a:r>
              <a:rPr lang="en-US" sz="2400" dirty="0" smtClean="0">
                <a:solidFill>
                  <a:schemeClr val="bg1"/>
                </a:solidFill>
              </a:rPr>
              <a:t>I-rituximab in NHL patients to     </a:t>
            </a:r>
          </a:p>
          <a:p>
            <a:pPr lvl="0">
              <a:buNone/>
            </a:pPr>
            <a:r>
              <a:rPr lang="en-US" sz="2400" dirty="0" smtClean="0">
                <a:solidFill>
                  <a:schemeClr val="bg1"/>
                </a:solidFill>
              </a:rPr>
              <a:t>              understand tumor and vital organ exposure to radioactivity</a:t>
            </a:r>
          </a:p>
          <a:p>
            <a:pPr lvl="0">
              <a:buNone/>
            </a:pPr>
            <a:r>
              <a:rPr lang="en-US" sz="2400" dirty="0" smtClean="0">
                <a:solidFill>
                  <a:schemeClr val="bg1"/>
                </a:solidFill>
              </a:rPr>
              <a:t>           ii) Dosimetry as well as therapeutic trials of </a:t>
            </a:r>
            <a:r>
              <a:rPr lang="en-US" sz="2400" baseline="30000" dirty="0" smtClean="0">
                <a:solidFill>
                  <a:schemeClr val="bg1"/>
                </a:solidFill>
              </a:rPr>
              <a:t>177</a:t>
            </a:r>
            <a:r>
              <a:rPr lang="en-US" sz="2400" dirty="0" smtClean="0">
                <a:solidFill>
                  <a:schemeClr val="bg1"/>
                </a:solidFill>
              </a:rPr>
              <a:t>Lu-trastuzumab  </a:t>
            </a:r>
          </a:p>
          <a:p>
            <a:pPr lvl="0">
              <a:buNone/>
            </a:pPr>
            <a:r>
              <a:rPr lang="en-US" sz="2400" dirty="0">
                <a:solidFill>
                  <a:schemeClr val="bg1"/>
                </a:solidFill>
              </a:rPr>
              <a:t> </a:t>
            </a:r>
            <a:r>
              <a:rPr lang="en-US" sz="2400" dirty="0" smtClean="0">
                <a:solidFill>
                  <a:schemeClr val="bg1"/>
                </a:solidFill>
              </a:rPr>
              <a:t>              in HER-2 positive breast cancer patients.</a:t>
            </a:r>
          </a:p>
          <a:p>
            <a:pPr lvl="0">
              <a:buNone/>
            </a:pPr>
            <a:endParaRPr lang="en-US" sz="2200" dirty="0" smtClean="0">
              <a:solidFill>
                <a:schemeClr val="bg1"/>
              </a:solidFill>
            </a:endParaRPr>
          </a:p>
          <a:p>
            <a:r>
              <a:rPr lang="en-US" dirty="0" smtClean="0">
                <a:solidFill>
                  <a:schemeClr val="bg1"/>
                </a:solidFill>
              </a:rPr>
              <a:t>Likely to result in huge cost savings for treatment of cancer patients in India. </a:t>
            </a:r>
            <a:endParaRPr lang="en-US" dirty="0">
              <a:solidFill>
                <a:schemeClr val="bg1"/>
              </a:solidFill>
            </a:endParaRPr>
          </a:p>
        </p:txBody>
      </p:sp>
      <p:sp>
        <p:nvSpPr>
          <p:cNvPr id="4" name="Title 1"/>
          <p:cNvSpPr>
            <a:spLocks noGrp="1"/>
          </p:cNvSpPr>
          <p:nvPr>
            <p:ph type="title"/>
          </p:nvPr>
        </p:nvSpPr>
        <p:spPr>
          <a:xfrm>
            <a:off x="457200" y="76200"/>
            <a:ext cx="8229600" cy="1143000"/>
          </a:xfrm>
        </p:spPr>
        <p:txBody>
          <a:bodyPr/>
          <a:lstStyle/>
          <a:p>
            <a:r>
              <a:rPr lang="en-US" b="1" dirty="0" err="1">
                <a:solidFill>
                  <a:srgbClr val="FFFF00"/>
                </a:solidFill>
              </a:rPr>
              <a:t>Radioimmunotherapy</a:t>
            </a:r>
            <a:endParaRPr lang="en-IN" b="1" dirty="0">
              <a:solidFill>
                <a:srgbClr val="FFFF00"/>
              </a:solidFill>
            </a:endParaRPr>
          </a:p>
        </p:txBody>
      </p:sp>
    </p:spTree>
    <p:extLst>
      <p:ext uri="{BB962C8B-B14F-4D97-AF65-F5344CB8AC3E}">
        <p14:creationId xmlns:p14="http://schemas.microsoft.com/office/powerpoint/2010/main" xmlns="" val="1377607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33400" y="457200"/>
            <a:ext cx="8077200" cy="1098550"/>
          </a:xfrm>
        </p:spPr>
        <p:txBody>
          <a:bodyPr/>
          <a:lstStyle/>
          <a:p>
            <a:r>
              <a:rPr lang="en-US" altLang="en-US" dirty="0" smtClean="0">
                <a:solidFill>
                  <a:srgbClr val="FFFF00"/>
                </a:solidFill>
              </a:rPr>
              <a:t>What are Radionuclides?</a:t>
            </a:r>
            <a:endParaRPr lang="en-US" altLang="en-US" dirty="0">
              <a:solidFill>
                <a:srgbClr val="FFFF00"/>
              </a:solidFill>
            </a:endParaRPr>
          </a:p>
        </p:txBody>
      </p:sp>
      <p:sp>
        <p:nvSpPr>
          <p:cNvPr id="183299" name="Rectangle 3"/>
          <p:cNvSpPr>
            <a:spLocks noGrp="1" noChangeArrowheads="1"/>
          </p:cNvSpPr>
          <p:nvPr>
            <p:ph type="body" idx="1"/>
          </p:nvPr>
        </p:nvSpPr>
        <p:spPr>
          <a:xfrm>
            <a:off x="533400" y="1828800"/>
            <a:ext cx="7772400" cy="4267200"/>
          </a:xfrm>
        </p:spPr>
        <p:txBody>
          <a:bodyPr/>
          <a:lstStyle/>
          <a:p>
            <a:pPr>
              <a:lnSpc>
                <a:spcPct val="150000"/>
              </a:lnSpc>
            </a:pPr>
            <a:r>
              <a:rPr lang="en-US" altLang="en-US" dirty="0"/>
              <a:t>Unstable nuclides of elements</a:t>
            </a:r>
          </a:p>
          <a:p>
            <a:pPr>
              <a:lnSpc>
                <a:spcPct val="150000"/>
              </a:lnSpc>
            </a:pPr>
            <a:r>
              <a:rPr lang="en-US" altLang="en-US" dirty="0"/>
              <a:t>Emission of energetic rays in the process of becoming a different, more stable nuclide</a:t>
            </a:r>
          </a:p>
          <a:p>
            <a:pPr lvl="1">
              <a:lnSpc>
                <a:spcPct val="150000"/>
              </a:lnSpc>
            </a:pPr>
            <a:r>
              <a:rPr lang="en-US" altLang="en-US" dirty="0"/>
              <a:t>Radioactive rays</a:t>
            </a:r>
          </a:p>
        </p:txBody>
      </p:sp>
    </p:spTree>
    <p:extLst>
      <p:ext uri="{BB962C8B-B14F-4D97-AF65-F5344CB8AC3E}">
        <p14:creationId xmlns:p14="http://schemas.microsoft.com/office/powerpoint/2010/main" xmlns="" val="1252374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657350" y="1028701"/>
            <a:ext cx="5829300" cy="1102519"/>
          </a:xfrm>
        </p:spPr>
        <p:txBody>
          <a:bodyPr/>
          <a:lstStyle/>
          <a:p>
            <a:pPr algn="l" eaLnBrk="1" hangingPunct="1"/>
            <a:r>
              <a:rPr lang="en-US" altLang="en-US" sz="1500" dirty="0"/>
              <a:t>Patient </a:t>
            </a:r>
            <a:r>
              <a:rPr lang="en-US" altLang="en-US" sz="1500" dirty="0" smtClean="0"/>
              <a:t>1-</a:t>
            </a:r>
            <a:r>
              <a:rPr lang="en-US" altLang="en-US" sz="1500" dirty="0"/>
              <a:t/>
            </a:r>
            <a:br>
              <a:rPr lang="en-US" altLang="en-US" sz="1500" dirty="0"/>
            </a:br>
            <a:r>
              <a:rPr lang="en-US" altLang="en-US" sz="1500" dirty="0"/>
              <a:t>Retention time= 167.54 </a:t>
            </a:r>
            <a:r>
              <a:rPr lang="en-US" altLang="en-US" sz="1500" dirty="0" err="1"/>
              <a:t>hrs</a:t>
            </a:r>
            <a:r>
              <a:rPr lang="en-US" altLang="en-US" sz="1500" dirty="0"/>
              <a:t>, Calculated therapeutic activity= 30.45mCi</a:t>
            </a:r>
          </a:p>
        </p:txBody>
      </p:sp>
      <p:pic>
        <p:nvPicPr>
          <p:cNvPr id="2051" name="Picture 3" descr="SHAMSHAD.jpg"/>
          <p:cNvPicPr>
            <a:picLocks noChangeAspect="1"/>
          </p:cNvPicPr>
          <p:nvPr/>
        </p:nvPicPr>
        <p:blipFill>
          <a:blip r:embed="rId3">
            <a:extLst>
              <a:ext uri="{28A0092B-C50C-407E-A947-70E740481C1C}">
                <a14:useLocalDpi xmlns:a14="http://schemas.microsoft.com/office/drawing/2010/main" xmlns="" val="0"/>
              </a:ext>
            </a:extLst>
          </a:blip>
          <a:srcRect t="22221" r="8047" b="20000"/>
          <a:stretch>
            <a:fillRect/>
          </a:stretch>
        </p:blipFill>
        <p:spPr bwMode="auto">
          <a:xfrm>
            <a:off x="3257550" y="2171700"/>
            <a:ext cx="4548188"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SHAMSHAD.jpg"/>
          <p:cNvPicPr>
            <a:picLocks noChangeAspect="1"/>
          </p:cNvPicPr>
          <p:nvPr/>
        </p:nvPicPr>
        <p:blipFill>
          <a:blip r:embed="rId4">
            <a:extLst>
              <a:ext uri="{28A0092B-C50C-407E-A947-70E740481C1C}">
                <a14:useLocalDpi xmlns:a14="http://schemas.microsoft.com/office/drawing/2010/main" xmlns="" val="0"/>
              </a:ext>
            </a:extLst>
          </a:blip>
          <a:srcRect l="17633" t="3333" r="43932" b="16666"/>
          <a:stretch>
            <a:fillRect/>
          </a:stretch>
        </p:blipFill>
        <p:spPr bwMode="auto">
          <a:xfrm>
            <a:off x="1371600" y="2171700"/>
            <a:ext cx="1749029"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a:off x="4800600" y="3543300"/>
            <a:ext cx="22860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3543300"/>
            <a:ext cx="22860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7486650" y="3771900"/>
            <a:ext cx="114300" cy="114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6343650" y="3714750"/>
            <a:ext cx="114300" cy="114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14"/>
          <p:cNvSpPr txBox="1">
            <a:spLocks noChangeArrowheads="1"/>
          </p:cNvSpPr>
          <p:nvPr/>
        </p:nvSpPr>
        <p:spPr bwMode="auto">
          <a:xfrm>
            <a:off x="1485900" y="5600700"/>
            <a:ext cx="634365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50"/>
              <a:t>FDG PET/CT                       </a:t>
            </a:r>
            <a:r>
              <a:rPr lang="en-US" altLang="en-US" sz="900" baseline="30000"/>
              <a:t>131</a:t>
            </a:r>
            <a:r>
              <a:rPr lang="en-US" altLang="en-US" sz="900"/>
              <a:t>I-Rituximab </a:t>
            </a:r>
            <a:r>
              <a:rPr lang="en-US" altLang="en-US" sz="1350"/>
              <a:t>  D0                      D1                    D2                      D7</a:t>
            </a:r>
          </a:p>
        </p:txBody>
      </p:sp>
      <p:cxnSp>
        <p:nvCxnSpPr>
          <p:cNvPr id="17" name="Straight Arrow Connector 16"/>
          <p:cNvCxnSpPr/>
          <p:nvPr/>
        </p:nvCxnSpPr>
        <p:spPr>
          <a:xfrm>
            <a:off x="7143750" y="3543300"/>
            <a:ext cx="17145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0222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US" altLang="en-US" sz="1500" dirty="0"/>
              <a:t>Patient </a:t>
            </a:r>
            <a:r>
              <a:rPr lang="en-US" altLang="en-US" sz="1500" dirty="0" smtClean="0"/>
              <a:t>2</a:t>
            </a:r>
            <a:r>
              <a:rPr lang="en-US" altLang="en-US" sz="1500" dirty="0"/>
              <a:t/>
            </a:r>
            <a:br>
              <a:rPr lang="en-US" altLang="en-US" sz="1500" dirty="0"/>
            </a:br>
            <a:r>
              <a:rPr lang="en-US" altLang="en-US" sz="1500" dirty="0"/>
              <a:t>Retention time= 93.77 </a:t>
            </a:r>
            <a:r>
              <a:rPr lang="en-US" altLang="en-US" sz="1500" dirty="0" err="1"/>
              <a:t>hrs</a:t>
            </a:r>
            <a:r>
              <a:rPr lang="en-US" altLang="en-US" sz="1500" dirty="0"/>
              <a:t>, Calculated therapeutic activity= 86.79mCi</a:t>
            </a:r>
          </a:p>
        </p:txBody>
      </p:sp>
      <p:pic>
        <p:nvPicPr>
          <p:cNvPr id="3075" name="Content Placeholder 3" descr="NAYAB.jpg"/>
          <p:cNvPicPr>
            <a:picLocks noGrp="1" noChangeAspect="1"/>
          </p:cNvPicPr>
          <p:nvPr>
            <p:ph idx="1"/>
          </p:nvPr>
        </p:nvPicPr>
        <p:blipFill>
          <a:blip r:embed="rId2">
            <a:extLst>
              <a:ext uri="{28A0092B-C50C-407E-A947-70E740481C1C}">
                <a14:useLocalDpi xmlns:a14="http://schemas.microsoft.com/office/drawing/2010/main" xmlns="" val="0"/>
              </a:ext>
            </a:extLst>
          </a:blip>
          <a:srcRect l="13216" t="1443" r="40804" b="19186"/>
          <a:stretch>
            <a:fillRect/>
          </a:stretch>
        </p:blipFill>
        <p:spPr>
          <a:xfrm>
            <a:off x="1257300" y="2000251"/>
            <a:ext cx="2057400" cy="3232547"/>
          </a:xfrm>
        </p:spPr>
      </p:pic>
      <p:pic>
        <p:nvPicPr>
          <p:cNvPr id="3076" name="Picture 4" descr="NAYAB.jpg"/>
          <p:cNvPicPr>
            <a:picLocks noChangeAspect="1"/>
          </p:cNvPicPr>
          <p:nvPr/>
        </p:nvPicPr>
        <p:blipFill>
          <a:blip r:embed="rId3">
            <a:extLst>
              <a:ext uri="{28A0092B-C50C-407E-A947-70E740481C1C}">
                <a14:useLocalDpi xmlns:a14="http://schemas.microsoft.com/office/drawing/2010/main" xmlns="" val="0"/>
              </a:ext>
            </a:extLst>
          </a:blip>
          <a:srcRect l="1492" t="23334" r="8047" b="18889"/>
          <a:stretch>
            <a:fillRect/>
          </a:stretch>
        </p:blipFill>
        <p:spPr bwMode="auto">
          <a:xfrm>
            <a:off x="3371850" y="2000250"/>
            <a:ext cx="4286250" cy="3230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a:off x="4800600" y="2571750"/>
            <a:ext cx="17145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2571750"/>
            <a:ext cx="17145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79" name="TextBox 10"/>
          <p:cNvSpPr txBox="1">
            <a:spLocks noChangeArrowheads="1"/>
          </p:cNvSpPr>
          <p:nvPr/>
        </p:nvSpPr>
        <p:spPr bwMode="auto">
          <a:xfrm>
            <a:off x="1543050" y="5314950"/>
            <a:ext cx="6343650"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50"/>
              <a:t>FDG PET/CT                       </a:t>
            </a:r>
            <a:r>
              <a:rPr lang="en-US" altLang="en-US" sz="900"/>
              <a:t>131-Rituximab</a:t>
            </a:r>
            <a:r>
              <a:rPr lang="en-US" altLang="en-US" sz="1350"/>
              <a:t>  D0              D1                    D2                      D7</a:t>
            </a:r>
          </a:p>
        </p:txBody>
      </p:sp>
      <p:cxnSp>
        <p:nvCxnSpPr>
          <p:cNvPr id="13" name="Straight Arrow Connector 12"/>
          <p:cNvCxnSpPr/>
          <p:nvPr/>
        </p:nvCxnSpPr>
        <p:spPr>
          <a:xfrm>
            <a:off x="6915150" y="2571750"/>
            <a:ext cx="171450" cy="11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57130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aseline="30000" dirty="0">
                <a:solidFill>
                  <a:srgbClr val="FFFF00"/>
                </a:solidFill>
              </a:rPr>
              <a:t>177</a:t>
            </a:r>
            <a:r>
              <a:rPr lang="en-US" dirty="0">
                <a:solidFill>
                  <a:srgbClr val="FFFF00"/>
                </a:solidFill>
              </a:rPr>
              <a:t>Lu </a:t>
            </a:r>
            <a:r>
              <a:rPr lang="en-US" dirty="0" err="1">
                <a:solidFill>
                  <a:srgbClr val="FFFF00"/>
                </a:solidFill>
              </a:rPr>
              <a:t>Trastuzumab</a:t>
            </a:r>
            <a:r>
              <a:rPr lang="en-US" dirty="0">
                <a:solidFill>
                  <a:srgbClr val="FFFF00"/>
                </a:solidFill>
              </a:rPr>
              <a:t> </a:t>
            </a:r>
            <a:r>
              <a:rPr lang="en-US" dirty="0" smtClean="0">
                <a:solidFill>
                  <a:srgbClr val="FFFF00"/>
                </a:solidFill>
              </a:rPr>
              <a:t>Imaging &amp; Treatment</a:t>
            </a:r>
            <a:endParaRPr lang="en-US" dirty="0">
              <a:solidFill>
                <a:srgbClr val="FFFF00"/>
              </a:solidFill>
            </a:endParaRPr>
          </a:p>
        </p:txBody>
      </p:sp>
      <p:sp>
        <p:nvSpPr>
          <p:cNvPr id="3" name="Subtitle 2"/>
          <p:cNvSpPr>
            <a:spLocks noGrp="1"/>
          </p:cNvSpPr>
          <p:nvPr>
            <p:ph type="subTitle" idx="1"/>
          </p:nvPr>
        </p:nvSpPr>
        <p:spPr>
          <a:xfrm>
            <a:off x="1427421" y="3558778"/>
            <a:ext cx="6573579" cy="918857"/>
          </a:xfrm>
        </p:spPr>
        <p:txBody>
          <a:bodyPr>
            <a:normAutofit fontScale="55000" lnSpcReduction="20000"/>
          </a:bodyPr>
          <a:lstStyle/>
          <a:p>
            <a:r>
              <a:rPr lang="en-US" dirty="0"/>
              <a:t>Final preparation and QC done at </a:t>
            </a:r>
            <a:r>
              <a:rPr lang="en-US" dirty="0" err="1"/>
              <a:t>Nucl</a:t>
            </a:r>
            <a:r>
              <a:rPr lang="en-US" dirty="0"/>
              <a:t> Med </a:t>
            </a:r>
            <a:r>
              <a:rPr lang="en-US" dirty="0" err="1"/>
              <a:t>Dept</a:t>
            </a:r>
            <a:r>
              <a:rPr lang="en-US" dirty="0"/>
              <a:t> –TMH</a:t>
            </a:r>
          </a:p>
          <a:p>
            <a:r>
              <a:rPr lang="en-US" dirty="0"/>
              <a:t>&amp;</a:t>
            </a:r>
          </a:p>
          <a:p>
            <a:r>
              <a:rPr lang="en-US" dirty="0" err="1"/>
              <a:t>Radiopharmaceuticalchemistry</a:t>
            </a:r>
            <a:r>
              <a:rPr lang="en-US" dirty="0"/>
              <a:t> Section BARC</a:t>
            </a:r>
          </a:p>
          <a:p>
            <a:endParaRPr lang="en-US" dirty="0"/>
          </a:p>
        </p:txBody>
      </p:sp>
    </p:spTree>
    <p:extLst>
      <p:ext uri="{BB962C8B-B14F-4D97-AF65-F5344CB8AC3E}">
        <p14:creationId xmlns:p14="http://schemas.microsoft.com/office/powerpoint/2010/main" xmlns="" val="4167543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86" y="1415459"/>
            <a:ext cx="8323964" cy="4074513"/>
          </a:xfrm>
        </p:spPr>
        <p:txBody>
          <a:bodyPr>
            <a:normAutofit fontScale="85000" lnSpcReduction="10000"/>
          </a:bodyPr>
          <a:lstStyle/>
          <a:p>
            <a:r>
              <a:rPr lang="en-US" sz="2700" dirty="0" smtClean="0"/>
              <a:t>LT </a:t>
            </a:r>
            <a:r>
              <a:rPr lang="en-US" sz="2700" dirty="0"/>
              <a:t>BREAST - LABC - 2015</a:t>
            </a:r>
            <a:br>
              <a:rPr lang="en-US" sz="2700" dirty="0"/>
            </a:br>
            <a:r>
              <a:rPr lang="en-US" sz="2700" dirty="0"/>
              <a:t>CORE BX 1DC 2 , ER NEG , PR NEG , </a:t>
            </a:r>
            <a:r>
              <a:rPr lang="en-US" sz="2700" dirty="0" smtClean="0">
                <a:solidFill>
                  <a:srgbClr val="FFFF00"/>
                </a:solidFill>
              </a:rPr>
              <a:t>HER2 positive</a:t>
            </a:r>
            <a:r>
              <a:rPr lang="en-US" sz="2700" dirty="0">
                <a:solidFill>
                  <a:srgbClr val="FFFF00"/>
                </a:solidFill>
              </a:rPr>
              <a:t/>
            </a:r>
            <a:br>
              <a:rPr lang="en-US" sz="2700" dirty="0">
                <a:solidFill>
                  <a:srgbClr val="FFFF00"/>
                </a:solidFill>
              </a:rPr>
            </a:br>
            <a:endParaRPr lang="en-US" sz="2700" dirty="0">
              <a:solidFill>
                <a:srgbClr val="FFFF00"/>
              </a:solidFill>
            </a:endParaRPr>
          </a:p>
          <a:p>
            <a:r>
              <a:rPr lang="en-US" sz="2700" dirty="0"/>
              <a:t>4# EC--&gt; 12 # WEEKLY TAXOL</a:t>
            </a:r>
          </a:p>
          <a:p>
            <a:endParaRPr lang="en-US" sz="2700" dirty="0"/>
          </a:p>
          <a:p>
            <a:r>
              <a:rPr lang="en-US" sz="2700" dirty="0"/>
              <a:t>Post  LT MRM  in 2015 followed by  LRRT 50 GY / 25# LD 22.7.16</a:t>
            </a:r>
          </a:p>
          <a:p>
            <a:r>
              <a:rPr lang="en-US" sz="2700" dirty="0"/>
              <a:t>On f/u epigastric pain - 1.5 months</a:t>
            </a:r>
          </a:p>
          <a:p>
            <a:endParaRPr lang="en-US" sz="2700" dirty="0"/>
          </a:p>
          <a:p>
            <a:r>
              <a:rPr lang="en-US" sz="2700" dirty="0"/>
              <a:t>CXR - NAD</a:t>
            </a:r>
            <a:br>
              <a:rPr lang="en-US" sz="2700" dirty="0"/>
            </a:br>
            <a:r>
              <a:rPr lang="en-US" sz="2700" dirty="0"/>
              <a:t>USG - MULTIPLE LIVER METS , LD 6 CM + PALN (1.2 CM)</a:t>
            </a:r>
            <a:br>
              <a:rPr lang="en-US" sz="2700" dirty="0"/>
            </a:br>
            <a:endParaRPr lang="en-US" sz="2700" dirty="0"/>
          </a:p>
        </p:txBody>
      </p:sp>
      <p:sp>
        <p:nvSpPr>
          <p:cNvPr id="4" name="Title 3"/>
          <p:cNvSpPr>
            <a:spLocks noGrp="1"/>
          </p:cNvSpPr>
          <p:nvPr>
            <p:ph type="title"/>
          </p:nvPr>
        </p:nvSpPr>
        <p:spPr/>
        <p:txBody>
          <a:bodyPr/>
          <a:lstStyle/>
          <a:p>
            <a:r>
              <a:rPr lang="en-IN" dirty="0" smtClean="0">
                <a:solidFill>
                  <a:srgbClr val="FFFF00"/>
                </a:solidFill>
              </a:rPr>
              <a:t>Case 1</a:t>
            </a:r>
            <a:endParaRPr lang="en-IN" dirty="0">
              <a:solidFill>
                <a:srgbClr val="FFFF00"/>
              </a:solidFill>
            </a:endParaRPr>
          </a:p>
        </p:txBody>
      </p:sp>
    </p:spTree>
    <p:extLst>
      <p:ext uri="{BB962C8B-B14F-4D97-AF65-F5344CB8AC3E}">
        <p14:creationId xmlns:p14="http://schemas.microsoft.com/office/powerpoint/2010/main" xmlns="" val="4204472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CASES\SHOBHA CN50927.jpg"/>
          <p:cNvPicPr>
            <a:picLocks noGrp="1" noChangeAspect="1" noChangeArrowheads="1"/>
          </p:cNvPicPr>
          <p:nvPr>
            <p:ph idx="4294967295"/>
          </p:nvPr>
        </p:nvPicPr>
        <p:blipFill rotWithShape="1">
          <a:blip r:embed="rId2" cstate="print"/>
          <a:srcRect l="13691" t="10000" r="44053" b="18889"/>
          <a:stretch/>
        </p:blipFill>
        <p:spPr bwMode="auto">
          <a:xfrm>
            <a:off x="0" y="1041400"/>
            <a:ext cx="3421063" cy="4848225"/>
          </a:xfrm>
          <a:prstGeom prst="rect">
            <a:avLst/>
          </a:prstGeom>
          <a:noFill/>
        </p:spPr>
      </p:pic>
      <p:pic>
        <p:nvPicPr>
          <p:cNvPr id="3" name="Picture 2"/>
          <p:cNvPicPr>
            <a:picLocks noChangeAspect="1"/>
          </p:cNvPicPr>
          <p:nvPr/>
        </p:nvPicPr>
        <p:blipFill>
          <a:blip r:embed="rId3"/>
          <a:stretch>
            <a:fillRect/>
          </a:stretch>
        </p:blipFill>
        <p:spPr>
          <a:xfrm>
            <a:off x="3892171" y="1041990"/>
            <a:ext cx="5155493" cy="4591937"/>
          </a:xfrm>
          <a:prstGeom prst="rect">
            <a:avLst/>
          </a:prstGeom>
        </p:spPr>
      </p:pic>
      <p:sp>
        <p:nvSpPr>
          <p:cNvPr id="2" name="TextBox 1"/>
          <p:cNvSpPr txBox="1"/>
          <p:nvPr/>
        </p:nvSpPr>
        <p:spPr>
          <a:xfrm>
            <a:off x="4545418" y="5633926"/>
            <a:ext cx="2416249" cy="300082"/>
          </a:xfrm>
          <a:prstGeom prst="rect">
            <a:avLst/>
          </a:prstGeom>
          <a:noFill/>
        </p:spPr>
        <p:txBody>
          <a:bodyPr wrap="square" rtlCol="0">
            <a:spAutoFit/>
          </a:bodyPr>
          <a:lstStyle/>
          <a:p>
            <a:r>
              <a:rPr lang="en-IN" sz="1350" dirty="0"/>
              <a:t>HUGE LIVER METS IN LIVER</a:t>
            </a:r>
          </a:p>
        </p:txBody>
      </p:sp>
      <p:sp>
        <p:nvSpPr>
          <p:cNvPr id="5" name="TextBox 4"/>
          <p:cNvSpPr txBox="1"/>
          <p:nvPr/>
        </p:nvSpPr>
        <p:spPr>
          <a:xfrm>
            <a:off x="3733800" y="6248400"/>
            <a:ext cx="2418162" cy="523220"/>
          </a:xfrm>
          <a:prstGeom prst="rect">
            <a:avLst/>
          </a:prstGeom>
          <a:noFill/>
        </p:spPr>
        <p:txBody>
          <a:bodyPr wrap="none" rtlCol="0">
            <a:spAutoFit/>
          </a:bodyPr>
          <a:lstStyle/>
          <a:p>
            <a:r>
              <a:rPr lang="en-IN" sz="2800" dirty="0" smtClean="0">
                <a:solidFill>
                  <a:srgbClr val="FFFF00"/>
                </a:solidFill>
              </a:rPr>
              <a:t>PET scan image</a:t>
            </a:r>
            <a:endParaRPr lang="en-IN" sz="2800" dirty="0">
              <a:solidFill>
                <a:srgbClr val="FFFF00"/>
              </a:solidFill>
            </a:endParaRPr>
          </a:p>
        </p:txBody>
      </p:sp>
      <p:sp>
        <p:nvSpPr>
          <p:cNvPr id="6" name="Oval 5"/>
          <p:cNvSpPr/>
          <p:nvPr/>
        </p:nvSpPr>
        <p:spPr>
          <a:xfrm>
            <a:off x="914400" y="2819400"/>
            <a:ext cx="11430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2656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LUTETIUM\lUTITIUM\sobha badwa\CN 50297 t24.jpg"/>
          <p:cNvPicPr>
            <a:picLocks noGrp="1" noChangeAspect="1" noChangeArrowheads="1"/>
          </p:cNvPicPr>
          <p:nvPr>
            <p:ph idx="4294967295"/>
          </p:nvPr>
        </p:nvPicPr>
        <p:blipFill rotWithShape="1">
          <a:blip r:embed="rId2" cstate="print"/>
          <a:srcRect l="12979" t="17639" r="12809" b="5694"/>
          <a:stretch/>
        </p:blipFill>
        <p:spPr bwMode="auto">
          <a:xfrm>
            <a:off x="0" y="995363"/>
            <a:ext cx="4443413" cy="4967287"/>
          </a:xfrm>
          <a:prstGeom prst="rect">
            <a:avLst/>
          </a:prstGeom>
          <a:noFill/>
        </p:spPr>
      </p:pic>
      <p:pic>
        <p:nvPicPr>
          <p:cNvPr id="3" name="Picture 2"/>
          <p:cNvPicPr>
            <a:picLocks noChangeAspect="1"/>
          </p:cNvPicPr>
          <p:nvPr/>
        </p:nvPicPr>
        <p:blipFill>
          <a:blip r:embed="rId3"/>
          <a:stretch>
            <a:fillRect/>
          </a:stretch>
        </p:blipFill>
        <p:spPr>
          <a:xfrm>
            <a:off x="5533354" y="939547"/>
            <a:ext cx="3420152" cy="4851313"/>
          </a:xfrm>
          <a:prstGeom prst="rect">
            <a:avLst/>
          </a:prstGeom>
        </p:spPr>
      </p:pic>
      <p:sp>
        <p:nvSpPr>
          <p:cNvPr id="2" name="TextBox 1"/>
          <p:cNvSpPr txBox="1"/>
          <p:nvPr/>
        </p:nvSpPr>
        <p:spPr>
          <a:xfrm>
            <a:off x="4704907" y="1885951"/>
            <a:ext cx="828447" cy="715581"/>
          </a:xfrm>
          <a:prstGeom prst="rect">
            <a:avLst/>
          </a:prstGeom>
          <a:noFill/>
        </p:spPr>
        <p:txBody>
          <a:bodyPr wrap="square" rtlCol="0">
            <a:spAutoFit/>
          </a:bodyPr>
          <a:lstStyle/>
          <a:p>
            <a:r>
              <a:rPr lang="en-IN" sz="1350" dirty="0"/>
              <a:t>UPTAKE IN LIVER METS</a:t>
            </a:r>
          </a:p>
        </p:txBody>
      </p:sp>
      <p:sp>
        <p:nvSpPr>
          <p:cNvPr id="5" name="TextBox 4"/>
          <p:cNvSpPr txBox="1"/>
          <p:nvPr/>
        </p:nvSpPr>
        <p:spPr>
          <a:xfrm>
            <a:off x="213411" y="6172200"/>
            <a:ext cx="3901389" cy="523220"/>
          </a:xfrm>
          <a:prstGeom prst="rect">
            <a:avLst/>
          </a:prstGeom>
          <a:noFill/>
        </p:spPr>
        <p:txBody>
          <a:bodyPr wrap="none" rtlCol="0">
            <a:spAutoFit/>
          </a:bodyPr>
          <a:lstStyle/>
          <a:p>
            <a:r>
              <a:rPr lang="en-IN" sz="2800" b="1" baseline="30000" dirty="0" smtClean="0">
                <a:solidFill>
                  <a:srgbClr val="FFFF00"/>
                </a:solidFill>
              </a:rPr>
              <a:t>177</a:t>
            </a:r>
            <a:r>
              <a:rPr lang="en-IN" sz="2800" b="1" dirty="0" smtClean="0">
                <a:solidFill>
                  <a:srgbClr val="FFFF00"/>
                </a:solidFill>
              </a:rPr>
              <a:t>Lu-Trastuzumab image</a:t>
            </a:r>
            <a:endParaRPr lang="en-IN" sz="2800" b="1" dirty="0">
              <a:solidFill>
                <a:srgbClr val="FFFF00"/>
              </a:solidFill>
            </a:endParaRPr>
          </a:p>
        </p:txBody>
      </p:sp>
      <p:sp>
        <p:nvSpPr>
          <p:cNvPr id="6" name="Oval 5"/>
          <p:cNvSpPr/>
          <p:nvPr/>
        </p:nvSpPr>
        <p:spPr>
          <a:xfrm>
            <a:off x="76200" y="2057400"/>
            <a:ext cx="9144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3952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LUTETIUM\lUTITIUM\sobha badwa\CN 50297T24vsT48.jpg"/>
          <p:cNvPicPr>
            <a:picLocks noGrp="1" noChangeAspect="1" noChangeArrowheads="1"/>
          </p:cNvPicPr>
          <p:nvPr>
            <p:ph idx="4294967295"/>
          </p:nvPr>
        </p:nvPicPr>
        <p:blipFill>
          <a:blip r:embed="rId2" cstate="print"/>
          <a:srcRect t="20000" r="1675" b="8333"/>
          <a:stretch>
            <a:fillRect/>
          </a:stretch>
        </p:blipFill>
        <p:spPr bwMode="auto">
          <a:xfrm>
            <a:off x="0" y="1054100"/>
            <a:ext cx="5600700" cy="4286250"/>
          </a:xfrm>
          <a:prstGeom prst="rect">
            <a:avLst/>
          </a:prstGeom>
          <a:noFill/>
        </p:spPr>
      </p:pic>
      <p:pic>
        <p:nvPicPr>
          <p:cNvPr id="3" name="Picture 2"/>
          <p:cNvPicPr>
            <a:picLocks noChangeAspect="1"/>
          </p:cNvPicPr>
          <p:nvPr/>
        </p:nvPicPr>
        <p:blipFill>
          <a:blip r:embed="rId3"/>
          <a:stretch>
            <a:fillRect/>
          </a:stretch>
        </p:blipFill>
        <p:spPr>
          <a:xfrm>
            <a:off x="5925846" y="1169219"/>
            <a:ext cx="2395936" cy="4055716"/>
          </a:xfrm>
          <a:prstGeom prst="rect">
            <a:avLst/>
          </a:prstGeom>
        </p:spPr>
      </p:pic>
      <p:sp>
        <p:nvSpPr>
          <p:cNvPr id="2" name="TextBox 1"/>
          <p:cNvSpPr txBox="1"/>
          <p:nvPr/>
        </p:nvSpPr>
        <p:spPr>
          <a:xfrm>
            <a:off x="645928" y="5578105"/>
            <a:ext cx="7256720" cy="300082"/>
          </a:xfrm>
          <a:prstGeom prst="rect">
            <a:avLst/>
          </a:prstGeom>
          <a:noFill/>
        </p:spPr>
        <p:txBody>
          <a:bodyPr wrap="square" rtlCol="0">
            <a:spAutoFit/>
          </a:bodyPr>
          <a:lstStyle/>
          <a:p>
            <a:r>
              <a:rPr lang="en-IN" sz="1350" dirty="0"/>
              <a:t>UPTAKE IN LIVER METS AND RETENTION. NEARLY MOST OF THE UPTAKE OF THE TRACER IS IN LIVER</a:t>
            </a:r>
          </a:p>
        </p:txBody>
      </p:sp>
      <p:sp>
        <p:nvSpPr>
          <p:cNvPr id="5" name="TextBox 4"/>
          <p:cNvSpPr txBox="1"/>
          <p:nvPr/>
        </p:nvSpPr>
        <p:spPr>
          <a:xfrm>
            <a:off x="2585344" y="6096000"/>
            <a:ext cx="4044056" cy="523220"/>
          </a:xfrm>
          <a:prstGeom prst="rect">
            <a:avLst/>
          </a:prstGeom>
          <a:noFill/>
        </p:spPr>
        <p:txBody>
          <a:bodyPr wrap="none" rtlCol="0">
            <a:spAutoFit/>
          </a:bodyPr>
          <a:lstStyle/>
          <a:p>
            <a:r>
              <a:rPr lang="en-IN" sz="2800" b="1" baseline="30000" dirty="0" smtClean="0">
                <a:solidFill>
                  <a:srgbClr val="FFFF00"/>
                </a:solidFill>
              </a:rPr>
              <a:t>177</a:t>
            </a:r>
            <a:r>
              <a:rPr lang="en-IN" sz="2800" b="1" dirty="0" smtClean="0">
                <a:solidFill>
                  <a:srgbClr val="FFFF00"/>
                </a:solidFill>
              </a:rPr>
              <a:t>Lu-Trastuzumab images</a:t>
            </a:r>
            <a:endParaRPr lang="en-IN" sz="2800" b="1" dirty="0">
              <a:solidFill>
                <a:srgbClr val="FFFF00"/>
              </a:solidFill>
            </a:endParaRPr>
          </a:p>
        </p:txBody>
      </p:sp>
    </p:spTree>
    <p:extLst>
      <p:ext uri="{BB962C8B-B14F-4D97-AF65-F5344CB8AC3E}">
        <p14:creationId xmlns:p14="http://schemas.microsoft.com/office/powerpoint/2010/main" xmlns="" val="3918866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LUTETIUM\lUTITIUM\khatate Vijaya\CL 31087spect1.jpg"/>
          <p:cNvPicPr>
            <a:picLocks noGrp="1" noChangeAspect="1" noChangeArrowheads="1"/>
          </p:cNvPicPr>
          <p:nvPr>
            <p:ph idx="4294967295"/>
          </p:nvPr>
        </p:nvPicPr>
        <p:blipFill rotWithShape="1">
          <a:blip r:embed="rId2" cstate="print"/>
          <a:srcRect l="9031" t="16667" r="1675" b="1962"/>
          <a:stretch/>
        </p:blipFill>
        <p:spPr bwMode="auto">
          <a:xfrm>
            <a:off x="0" y="1138238"/>
            <a:ext cx="4100513" cy="4240212"/>
          </a:xfrm>
          <a:prstGeom prst="rect">
            <a:avLst/>
          </a:prstGeom>
          <a:noFill/>
        </p:spPr>
      </p:pic>
      <p:pic>
        <p:nvPicPr>
          <p:cNvPr id="3" name="Picture 2"/>
          <p:cNvPicPr>
            <a:picLocks noChangeAspect="1"/>
          </p:cNvPicPr>
          <p:nvPr/>
        </p:nvPicPr>
        <p:blipFill rotWithShape="1">
          <a:blip r:embed="rId3"/>
          <a:srcRect l="24022" r="21915"/>
          <a:stretch/>
        </p:blipFill>
        <p:spPr>
          <a:xfrm>
            <a:off x="4920217" y="954757"/>
            <a:ext cx="3953018" cy="4112987"/>
          </a:xfrm>
          <a:prstGeom prst="rect">
            <a:avLst/>
          </a:prstGeom>
        </p:spPr>
      </p:pic>
      <p:sp>
        <p:nvSpPr>
          <p:cNvPr id="2" name="TextBox 1"/>
          <p:cNvSpPr txBox="1"/>
          <p:nvPr/>
        </p:nvSpPr>
        <p:spPr>
          <a:xfrm>
            <a:off x="3524694" y="5466464"/>
            <a:ext cx="5167423" cy="300082"/>
          </a:xfrm>
          <a:prstGeom prst="rect">
            <a:avLst/>
          </a:prstGeom>
          <a:noFill/>
        </p:spPr>
        <p:txBody>
          <a:bodyPr wrap="square" rtlCol="0">
            <a:spAutoFit/>
          </a:bodyPr>
          <a:lstStyle/>
          <a:p>
            <a:r>
              <a:rPr lang="en-IN" sz="1350" dirty="0"/>
              <a:t>SPECT/CT SHOWING PROMINENT UPTAKE IN THE 2 BRAIN LESIONS</a:t>
            </a:r>
          </a:p>
        </p:txBody>
      </p:sp>
      <p:sp>
        <p:nvSpPr>
          <p:cNvPr id="5" name="Title 3"/>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dirty="0" smtClean="0">
                <a:solidFill>
                  <a:srgbClr val="FFFF00"/>
                </a:solidFill>
              </a:rPr>
              <a:t>Case 2</a:t>
            </a:r>
            <a:endParaRPr lang="en-IN" dirty="0">
              <a:solidFill>
                <a:srgbClr val="FFFF00"/>
              </a:solidFill>
            </a:endParaRPr>
          </a:p>
        </p:txBody>
      </p:sp>
    </p:spTree>
    <p:extLst>
      <p:ext uri="{BB962C8B-B14F-4D97-AF65-F5344CB8AC3E}">
        <p14:creationId xmlns:p14="http://schemas.microsoft.com/office/powerpoint/2010/main" xmlns="" val="2581817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14313" y="0"/>
            <a:ext cx="8786812" cy="571500"/>
          </a:xfrm>
        </p:spPr>
        <p:txBody>
          <a:bodyPr/>
          <a:lstStyle/>
          <a:p>
            <a:pPr eaLnBrk="1" hangingPunct="1"/>
            <a:r>
              <a:rPr lang="en-IN" altLang="en-US" sz="2800" b="1" smtClean="0">
                <a:latin typeface="Arial" panose="020B0604020202020204" pitchFamily="34" charset="0"/>
                <a:cs typeface="Arial" panose="020B0604020202020204" pitchFamily="34" charset="0"/>
              </a:rPr>
              <a:t>Radiolabeled Antibodies Yet to reach the Clinics</a:t>
            </a:r>
          </a:p>
        </p:txBody>
      </p:sp>
      <p:sp>
        <p:nvSpPr>
          <p:cNvPr id="5" name="Content Placeholder 4"/>
          <p:cNvSpPr>
            <a:spLocks noGrp="1"/>
          </p:cNvSpPr>
          <p:nvPr>
            <p:ph idx="1"/>
          </p:nvPr>
        </p:nvSpPr>
        <p:spPr>
          <a:xfrm>
            <a:off x="34925" y="500063"/>
            <a:ext cx="9024938" cy="6572250"/>
          </a:xfrm>
        </p:spPr>
        <p:txBody>
          <a:bodyPr rtlCol="0">
            <a:normAutofit fontScale="70000" lnSpcReduction="20000"/>
          </a:bodyPr>
          <a:lstStyle/>
          <a:p>
            <a:pPr marL="0" indent="0" eaLnBrk="1" fontAlgn="auto" hangingPunct="1">
              <a:lnSpc>
                <a:spcPct val="150000"/>
              </a:lnSpc>
              <a:spcAft>
                <a:spcPts val="0"/>
              </a:spcAft>
              <a:buFont typeface="Arial" charset="0"/>
              <a:buNone/>
              <a:defRPr/>
            </a:pPr>
            <a:r>
              <a:rPr lang="en-IN" sz="2900" b="1" dirty="0" smtClean="0">
                <a:latin typeface="+mj-lt"/>
                <a:cs typeface="Arial" pitchFamily="34" charset="0"/>
              </a:rPr>
              <a:t>Lab Scale </a:t>
            </a:r>
            <a:r>
              <a:rPr lang="en-IN" sz="2900" b="1" dirty="0">
                <a:latin typeface="+mj-lt"/>
                <a:cs typeface="Arial" pitchFamily="34" charset="0"/>
              </a:rPr>
              <a:t>S</a:t>
            </a:r>
            <a:r>
              <a:rPr lang="en-IN" sz="2900" b="1" dirty="0" smtClean="0">
                <a:latin typeface="+mj-lt"/>
                <a:cs typeface="Arial" pitchFamily="34" charset="0"/>
              </a:rPr>
              <a:t>tudies Completed </a:t>
            </a:r>
            <a:r>
              <a:rPr lang="en-IN" sz="2900" dirty="0" smtClean="0">
                <a:latin typeface="+mj-lt"/>
                <a:cs typeface="Arial" pitchFamily="34" charset="0"/>
              </a:rPr>
              <a:t>--  Standardization, </a:t>
            </a:r>
            <a:r>
              <a:rPr lang="en-IN" sz="2900" dirty="0" err="1" smtClean="0">
                <a:latin typeface="+mj-lt"/>
                <a:cs typeface="Arial" pitchFamily="34" charset="0"/>
              </a:rPr>
              <a:t>Radiolabeling</a:t>
            </a:r>
            <a:r>
              <a:rPr lang="en-IN" sz="2900" dirty="0" smtClean="0">
                <a:latin typeface="+mj-lt"/>
                <a:cs typeface="Arial" pitchFamily="34" charset="0"/>
              </a:rPr>
              <a:t>, Characterization and Stability testing of the </a:t>
            </a:r>
            <a:r>
              <a:rPr lang="en-IN" sz="2900" dirty="0" err="1" smtClean="0">
                <a:latin typeface="+mj-lt"/>
                <a:cs typeface="Arial" pitchFamily="34" charset="0"/>
              </a:rPr>
              <a:t>radioimmunoconjugate</a:t>
            </a:r>
            <a:r>
              <a:rPr lang="en-IN" sz="2900" dirty="0" smtClean="0">
                <a:latin typeface="+mj-lt"/>
                <a:cs typeface="Arial" pitchFamily="34" charset="0"/>
              </a:rPr>
              <a:t>, </a:t>
            </a:r>
            <a:r>
              <a:rPr lang="en-IN" sz="2900" dirty="0" err="1" smtClean="0">
                <a:latin typeface="+mj-lt"/>
                <a:cs typeface="Arial" pitchFamily="34" charset="0"/>
              </a:rPr>
              <a:t>Bioevaluation</a:t>
            </a:r>
            <a:r>
              <a:rPr lang="en-IN" sz="2900" dirty="0" smtClean="0">
                <a:latin typeface="+mj-lt"/>
                <a:cs typeface="Arial" pitchFamily="34" charset="0"/>
              </a:rPr>
              <a:t> studies both </a:t>
            </a:r>
            <a:r>
              <a:rPr lang="en-IN" sz="2900" i="1" dirty="0" smtClean="0">
                <a:latin typeface="+mj-lt"/>
                <a:cs typeface="Arial" pitchFamily="34" charset="0"/>
              </a:rPr>
              <a:t>in vitro</a:t>
            </a:r>
            <a:r>
              <a:rPr lang="en-IN" sz="2900" dirty="0" smtClean="0">
                <a:latin typeface="+mj-lt"/>
                <a:cs typeface="Arial" pitchFamily="34" charset="0"/>
              </a:rPr>
              <a:t> and </a:t>
            </a:r>
            <a:r>
              <a:rPr lang="en-IN" sz="2900" i="1" dirty="0" smtClean="0">
                <a:latin typeface="+mj-lt"/>
                <a:cs typeface="Arial" pitchFamily="34" charset="0"/>
              </a:rPr>
              <a:t>in vivo </a:t>
            </a:r>
            <a:r>
              <a:rPr lang="en-IN" sz="2900" dirty="0" smtClean="0">
                <a:latin typeface="+mj-lt"/>
                <a:cs typeface="Arial" pitchFamily="34" charset="0"/>
              </a:rPr>
              <a:t>(in normal &amp; </a:t>
            </a:r>
            <a:r>
              <a:rPr lang="en-IN" sz="2900" dirty="0" err="1" smtClean="0">
                <a:latin typeface="+mj-lt"/>
                <a:cs typeface="Arial" pitchFamily="34" charset="0"/>
              </a:rPr>
              <a:t>tumor</a:t>
            </a:r>
            <a:r>
              <a:rPr lang="en-IN" sz="2900" dirty="0" smtClean="0">
                <a:latin typeface="+mj-lt"/>
                <a:cs typeface="Arial" pitchFamily="34" charset="0"/>
              </a:rPr>
              <a:t> bearing animals)</a:t>
            </a:r>
          </a:p>
          <a:p>
            <a:pPr marL="0" indent="0" eaLnBrk="1" fontAlgn="auto" hangingPunct="1">
              <a:lnSpc>
                <a:spcPct val="150000"/>
              </a:lnSpc>
              <a:spcAft>
                <a:spcPts val="0"/>
              </a:spcAft>
              <a:buFont typeface="Arial" charset="0"/>
              <a:buNone/>
              <a:defRPr/>
            </a:pPr>
            <a:endParaRPr lang="en-IN" sz="1600" dirty="0" smtClean="0">
              <a:latin typeface="Arial" pitchFamily="34" charset="0"/>
              <a:cs typeface="Arial" pitchFamily="34" charset="0"/>
            </a:endParaRPr>
          </a:p>
          <a:p>
            <a:pPr marL="0" indent="0" eaLnBrk="1" fontAlgn="auto" hangingPunct="1">
              <a:spcAft>
                <a:spcPts val="0"/>
              </a:spcAft>
              <a:buFont typeface="Arial" charset="0"/>
              <a:buNone/>
              <a:defRPr/>
            </a:pPr>
            <a:r>
              <a:rPr lang="en-IN" sz="2900" dirty="0" smtClean="0">
                <a:latin typeface="Arial" pitchFamily="34" charset="0"/>
                <a:cs typeface="Arial" pitchFamily="34" charset="0"/>
              </a:rPr>
              <a:t>These include:</a:t>
            </a:r>
          </a:p>
          <a:p>
            <a:pPr marL="0" indent="0" eaLnBrk="1" fontAlgn="auto" hangingPunct="1">
              <a:spcAft>
                <a:spcPts val="0"/>
              </a:spcAft>
              <a:buFont typeface="Arial" charset="0"/>
              <a:buNone/>
              <a:defRPr/>
            </a:pPr>
            <a:endParaRPr lang="en-IN" sz="2000" dirty="0" smtClean="0">
              <a:latin typeface="Arial" pitchFamily="34" charset="0"/>
              <a:cs typeface="Arial" pitchFamily="34" charset="0"/>
            </a:endParaRP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0000FF"/>
                </a:solidFill>
                <a:latin typeface="+mj-lt"/>
                <a:cs typeface="Arial" pitchFamily="34" charset="0"/>
              </a:rPr>
              <a:t> </a:t>
            </a:r>
            <a:r>
              <a:rPr lang="en-US" sz="3100" baseline="30000" dirty="0" smtClean="0">
                <a:solidFill>
                  <a:srgbClr val="FFFF00"/>
                </a:solidFill>
                <a:latin typeface="+mj-lt"/>
                <a:cs typeface="Arial" pitchFamily="34" charset="0"/>
              </a:rPr>
              <a:t>90</a:t>
            </a:r>
            <a:r>
              <a:rPr lang="en-US" sz="3100" dirty="0" smtClean="0">
                <a:solidFill>
                  <a:srgbClr val="FFFF00"/>
                </a:solidFill>
                <a:latin typeface="+mj-lt"/>
                <a:cs typeface="Arial" pitchFamily="34" charset="0"/>
              </a:rPr>
              <a:t>Y-Rituximab</a:t>
            </a: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 99m</a:t>
            </a:r>
            <a:r>
              <a:rPr lang="en-US" sz="3100" dirty="0" smtClean="0">
                <a:solidFill>
                  <a:srgbClr val="FFFF00"/>
                </a:solidFill>
                <a:latin typeface="+mj-lt"/>
                <a:cs typeface="Arial" pitchFamily="34" charset="0"/>
              </a:rPr>
              <a:t>Tc-Rituximab – also tested for SND</a:t>
            </a: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endParaRPr lang="en-US" sz="3100" dirty="0" smtClean="0">
              <a:solidFill>
                <a:srgbClr val="FFFF00"/>
              </a:solidFill>
              <a:latin typeface="+mj-lt"/>
              <a:cs typeface="Arial" pitchFamily="34" charset="0"/>
            </a:endParaRP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 131</a:t>
            </a:r>
            <a:r>
              <a:rPr lang="en-US" sz="3100" dirty="0" smtClean="0">
                <a:solidFill>
                  <a:srgbClr val="FFFF00"/>
                </a:solidFill>
                <a:latin typeface="+mj-lt"/>
                <a:cs typeface="Arial" pitchFamily="34" charset="0"/>
              </a:rPr>
              <a:t>I-Trastuzumab</a:t>
            </a: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177</a:t>
            </a:r>
            <a:r>
              <a:rPr lang="en-US" sz="3100" dirty="0" smtClean="0">
                <a:solidFill>
                  <a:srgbClr val="FFFF00"/>
                </a:solidFill>
                <a:latin typeface="+mj-lt"/>
                <a:cs typeface="Arial" pitchFamily="34" charset="0"/>
              </a:rPr>
              <a:t>Lu-Trastuzumab – work initiated for cold kits prep </a:t>
            </a:r>
          </a:p>
          <a:p>
            <a:pPr marL="447675" indent="-358775" eaLnBrk="1" fontAlgn="auto" hangingPunct="1">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endParaRPr lang="en-US" sz="3100" dirty="0" smtClean="0">
              <a:solidFill>
                <a:srgbClr val="FFFF00"/>
              </a:solidFill>
              <a:latin typeface="+mj-lt"/>
              <a:cs typeface="Arial" pitchFamily="34" charset="0"/>
            </a:endParaRPr>
          </a:p>
          <a:p>
            <a:pPr marL="447675" indent="-358775" eaLnBrk="1" fontAlgn="auto" hangingPunct="1">
              <a:spcBef>
                <a:spcPts val="800"/>
              </a:spcBef>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131</a:t>
            </a:r>
            <a:r>
              <a:rPr lang="en-US" sz="3100" dirty="0" smtClean="0">
                <a:solidFill>
                  <a:srgbClr val="FFFF00"/>
                </a:solidFill>
                <a:latin typeface="+mj-lt"/>
                <a:cs typeface="Arial" pitchFamily="34" charset="0"/>
              </a:rPr>
              <a:t>I-Bevacizumab</a:t>
            </a:r>
          </a:p>
          <a:p>
            <a:pPr marL="447675" indent="-358775" eaLnBrk="1" fontAlgn="auto" hangingPunct="1">
              <a:spcBef>
                <a:spcPts val="800"/>
              </a:spcBef>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99m</a:t>
            </a:r>
            <a:r>
              <a:rPr lang="en-US" sz="3100" dirty="0" smtClean="0">
                <a:solidFill>
                  <a:srgbClr val="FFFF00"/>
                </a:solidFill>
                <a:latin typeface="+mj-lt"/>
                <a:cs typeface="Arial" pitchFamily="34" charset="0"/>
              </a:rPr>
              <a:t>Tc-Bevacizumab</a:t>
            </a:r>
          </a:p>
          <a:p>
            <a:pPr marL="447675" indent="-358775" eaLnBrk="1" fontAlgn="auto" hangingPunct="1">
              <a:spcBef>
                <a:spcPts val="800"/>
              </a:spcBef>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177</a:t>
            </a:r>
            <a:r>
              <a:rPr lang="en-US" sz="3100" dirty="0" smtClean="0">
                <a:solidFill>
                  <a:srgbClr val="FFFF00"/>
                </a:solidFill>
                <a:latin typeface="+mj-lt"/>
                <a:cs typeface="Arial" pitchFamily="34" charset="0"/>
              </a:rPr>
              <a:t>Lu-Bevacizumab</a:t>
            </a:r>
            <a:r>
              <a:rPr lang="en-US" sz="3100" dirty="0">
                <a:solidFill>
                  <a:srgbClr val="FFFF00"/>
                </a:solidFill>
                <a:latin typeface="+mj-lt"/>
                <a:cs typeface="Arial" pitchFamily="34" charset="0"/>
              </a:rPr>
              <a:t> (Cold Kit)</a:t>
            </a:r>
            <a:endParaRPr lang="en-US" sz="3100" dirty="0" smtClean="0">
              <a:solidFill>
                <a:srgbClr val="FFFF00"/>
              </a:solidFill>
              <a:latin typeface="+mj-lt"/>
              <a:cs typeface="Arial" pitchFamily="34" charset="0"/>
            </a:endParaRPr>
          </a:p>
          <a:p>
            <a:pPr marL="447675" indent="-358775" eaLnBrk="1" fontAlgn="auto" hangingPunct="1">
              <a:spcBef>
                <a:spcPts val="800"/>
              </a:spcBef>
              <a:spcAft>
                <a:spcPts val="0"/>
              </a:spcAft>
              <a:buFont typeface="Arial" panose="020B0604020202020204" pitchFamily="34" charset="0"/>
              <a:buNone/>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endParaRPr lang="en-US" sz="3100" dirty="0" smtClean="0">
              <a:solidFill>
                <a:srgbClr val="FFFF00"/>
              </a:solidFill>
              <a:latin typeface="+mj-lt"/>
              <a:cs typeface="Arial" pitchFamily="34" charset="0"/>
            </a:endParaRPr>
          </a:p>
          <a:p>
            <a:pPr marL="447675" indent="-358775" eaLnBrk="1" fontAlgn="auto" hangingPunct="1">
              <a:spcBef>
                <a:spcPts val="800"/>
              </a:spcBef>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131</a:t>
            </a:r>
            <a:r>
              <a:rPr lang="en-US" sz="3100" dirty="0" smtClean="0">
                <a:solidFill>
                  <a:srgbClr val="FFFF00"/>
                </a:solidFill>
                <a:latin typeface="+mj-lt"/>
                <a:cs typeface="Arial" pitchFamily="34" charset="0"/>
              </a:rPr>
              <a:t>I-Nimotuzumab</a:t>
            </a:r>
          </a:p>
          <a:p>
            <a:pPr marL="447675" indent="-358775" eaLnBrk="1" fontAlgn="auto" hangingPunct="1">
              <a:spcBef>
                <a:spcPts val="800"/>
              </a:spcBef>
              <a:spcAft>
                <a:spcPts val="0"/>
              </a:spcAft>
              <a:buFont typeface="Wingdings" pitchFamily="2" charset="2"/>
              <a:buChar char="ü"/>
              <a:tabLst>
                <a:tab pos="268288"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r>
              <a:rPr lang="en-US" sz="3100" baseline="30000" dirty="0" smtClean="0">
                <a:solidFill>
                  <a:srgbClr val="FFFF00"/>
                </a:solidFill>
                <a:latin typeface="+mj-lt"/>
                <a:cs typeface="Arial" pitchFamily="34" charset="0"/>
              </a:rPr>
              <a:t>177</a:t>
            </a:r>
            <a:r>
              <a:rPr lang="en-US" sz="3100" dirty="0" smtClean="0">
                <a:solidFill>
                  <a:srgbClr val="FFFF00"/>
                </a:solidFill>
                <a:latin typeface="+mj-lt"/>
                <a:cs typeface="Arial" pitchFamily="34" charset="0"/>
              </a:rPr>
              <a:t>Lu-Nimotuzumab (Cold Kit)</a:t>
            </a:r>
          </a:p>
          <a:p>
            <a:pPr marL="447675" indent="-358775" eaLnBrk="1" fontAlgn="auto" hangingPunct="1">
              <a:spcBef>
                <a:spcPts val="800"/>
              </a:spcBef>
              <a:spcAft>
                <a:spcPts val="0"/>
              </a:spcAft>
              <a:buFont typeface="Wingdings" pitchFamily="2" charset="2"/>
              <a:buChar char="ü"/>
              <a:tabLst>
                <a:tab pos="333375"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endParaRPr lang="en-US" sz="1600" b="1" dirty="0" smtClean="0">
              <a:solidFill>
                <a:srgbClr val="0000FF"/>
              </a:solidFill>
              <a:latin typeface="Arial" pitchFamily="34" charset="0"/>
              <a:cs typeface="Arial" pitchFamily="34" charset="0"/>
            </a:endParaRPr>
          </a:p>
          <a:p>
            <a:pPr marL="447675" indent="-358775" eaLnBrk="1" fontAlgn="auto" hangingPunct="1">
              <a:spcBef>
                <a:spcPts val="800"/>
              </a:spcBef>
              <a:spcAft>
                <a:spcPts val="0"/>
              </a:spcAft>
              <a:buFont typeface="Wingdings" pitchFamily="2" charset="2"/>
              <a:buChar char="ü"/>
              <a:tabLst>
                <a:tab pos="333375" algn="l"/>
                <a:tab pos="4476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140825" algn="l"/>
                <a:tab pos="10055225" algn="l"/>
              </a:tabLst>
              <a:defRPr/>
            </a:pPr>
            <a:endParaRPr lang="en-US" sz="1600" b="1" dirty="0" smtClean="0">
              <a:solidFill>
                <a:srgbClr val="0000FF"/>
              </a:solidFill>
              <a:latin typeface="Arial" pitchFamily="34" charset="0"/>
              <a:cs typeface="Arial" pitchFamily="34" charset="0"/>
            </a:endParaRPr>
          </a:p>
          <a:p>
            <a:pPr marL="0" indent="0" eaLnBrk="1" fontAlgn="auto" hangingPunct="1">
              <a:spcAft>
                <a:spcPts val="0"/>
              </a:spcAft>
              <a:buFont typeface="Arial" charset="0"/>
              <a:buNone/>
              <a:defRPr/>
            </a:pPr>
            <a:endParaRPr lang="en-IN" sz="1600" dirty="0" smtClean="0">
              <a:latin typeface="Arial" pitchFamily="34" charset="0"/>
              <a:cs typeface="Arial" pitchFamily="34" charset="0"/>
            </a:endParaRPr>
          </a:p>
          <a:p>
            <a:pPr marL="0" indent="0" eaLnBrk="1" fontAlgn="auto" hangingPunct="1">
              <a:spcAft>
                <a:spcPts val="0"/>
              </a:spcAft>
              <a:buFont typeface="Arial" charset="0"/>
              <a:buNone/>
              <a:defRPr/>
            </a:pPr>
            <a:endParaRPr lang="en-IN" sz="1600" dirty="0">
              <a:latin typeface="Arial" pitchFamily="34" charset="0"/>
              <a:cs typeface="Arial" pitchFamily="34" charset="0"/>
            </a:endParaRPr>
          </a:p>
        </p:txBody>
      </p:sp>
      <p:sp>
        <p:nvSpPr>
          <p:cNvPr id="7172" name="Slide Number Placeholder 2"/>
          <p:cNvSpPr>
            <a:spLocks noGrp="1"/>
          </p:cNvSpPr>
          <p:nvPr>
            <p:ph type="sldNum" sz="quarter" idx="12"/>
          </p:nvPr>
        </p:nvSpPr>
        <p:spPr bwMode="auto">
          <a:xfrm>
            <a:off x="8143875" y="6492875"/>
            <a:ext cx="7762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AB918-7274-4857-AAC4-2C1D4DED831D}" type="slidenum">
              <a:rPr lang="en-IN" altLang="en-US">
                <a:solidFill>
                  <a:prstClr val="white"/>
                </a:solidFill>
                <a:latin typeface="Calibri" panose="020F0502020204030204" pitchFamily="34" charset="0"/>
              </a:rPr>
              <a:pPr/>
              <a:t>38</a:t>
            </a:fld>
            <a:endParaRPr lang="en-IN" altLang="en-US">
              <a:solidFill>
                <a:prstClr val="white"/>
              </a:solidFill>
              <a:latin typeface="Calibri" panose="020F0502020204030204" pitchFamily="34" charset="0"/>
            </a:endParaRPr>
          </a:p>
        </p:txBody>
      </p:sp>
      <p:pic>
        <p:nvPicPr>
          <p:cNvPr id="717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63" y="1785938"/>
            <a:ext cx="2357437"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174" name="Picture 6" descr="Fig 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0813" y="2857500"/>
            <a:ext cx="2428875"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Fig 3.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7875" y="4214813"/>
            <a:ext cx="1643063"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8" descr="Fig 2.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537450" y="4214813"/>
            <a:ext cx="1606550"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9" descr="Fig 4.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5000" y="5429250"/>
            <a:ext cx="1703388"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10" descr="Fig 5.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429500" y="5429250"/>
            <a:ext cx="157162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11" descr="Untitled.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572000" y="1785938"/>
            <a:ext cx="1906588"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Oval 11"/>
          <p:cNvSpPr/>
          <p:nvPr/>
        </p:nvSpPr>
        <p:spPr>
          <a:xfrm>
            <a:off x="152400" y="1447800"/>
            <a:ext cx="2743200" cy="548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9254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685800" y="1371600"/>
            <a:ext cx="7772400" cy="5029200"/>
          </a:xfrm>
        </p:spPr>
        <p:txBody>
          <a:bodyPr/>
          <a:lstStyle/>
          <a:p>
            <a:pPr>
              <a:lnSpc>
                <a:spcPct val="150000"/>
              </a:lnSpc>
            </a:pPr>
            <a:r>
              <a:rPr lang="en-US" altLang="en-US" sz="2600" dirty="0">
                <a:solidFill>
                  <a:srgbClr val="FFC000"/>
                </a:solidFill>
              </a:rPr>
              <a:t>Palliative - Bone pain</a:t>
            </a:r>
          </a:p>
          <a:p>
            <a:pPr lvl="1">
              <a:lnSpc>
                <a:spcPct val="150000"/>
              </a:lnSpc>
            </a:pPr>
            <a:r>
              <a:rPr lang="en-US" altLang="en-US" sz="2200" dirty="0">
                <a:solidFill>
                  <a:schemeClr val="tx2"/>
                </a:solidFill>
              </a:rPr>
              <a:t>Radiolabeled phosphonates</a:t>
            </a:r>
          </a:p>
          <a:p>
            <a:pPr lvl="2">
              <a:lnSpc>
                <a:spcPct val="150000"/>
              </a:lnSpc>
            </a:pPr>
            <a:r>
              <a:rPr lang="en-US" altLang="en-US" sz="2100" b="1" baseline="30000" dirty="0"/>
              <a:t>89</a:t>
            </a:r>
            <a:r>
              <a:rPr lang="en-US" altLang="en-US" sz="2100" b="1" dirty="0"/>
              <a:t>Sr Chloride</a:t>
            </a:r>
            <a:r>
              <a:rPr lang="en-US" altLang="en-US" sz="2100" dirty="0"/>
              <a:t>, </a:t>
            </a:r>
            <a:r>
              <a:rPr lang="en-US" altLang="en-US" sz="2100" baseline="30000" dirty="0"/>
              <a:t>32</a:t>
            </a:r>
            <a:r>
              <a:rPr lang="en-US" altLang="en-US" sz="2100" dirty="0"/>
              <a:t>P-phosphate, </a:t>
            </a:r>
            <a:r>
              <a:rPr lang="en-US" altLang="en-US" sz="2100" b="1" baseline="30000" dirty="0"/>
              <a:t>153</a:t>
            </a:r>
            <a:r>
              <a:rPr lang="en-US" altLang="en-US" sz="2100" b="1" dirty="0"/>
              <a:t>Sm-EDTMP</a:t>
            </a:r>
            <a:r>
              <a:rPr lang="en-US" altLang="en-US" sz="2100" dirty="0"/>
              <a:t>, </a:t>
            </a:r>
            <a:r>
              <a:rPr lang="en-US" altLang="en-US" sz="2100" baseline="30000" dirty="0"/>
              <a:t>188</a:t>
            </a:r>
            <a:r>
              <a:rPr lang="en-US" altLang="en-US" sz="2100" dirty="0"/>
              <a:t>Re-HEDP , </a:t>
            </a:r>
            <a:r>
              <a:rPr lang="en-US" altLang="en-US" sz="2100" baseline="30000" dirty="0"/>
              <a:t>188</a:t>
            </a:r>
            <a:r>
              <a:rPr lang="en-US" altLang="en-US" sz="2100" dirty="0"/>
              <a:t>Re-CTMP, </a:t>
            </a:r>
            <a:r>
              <a:rPr lang="en-US" altLang="en-US" sz="2100" baseline="30000" dirty="0"/>
              <a:t>177</a:t>
            </a:r>
            <a:r>
              <a:rPr lang="en-US" altLang="en-US" sz="2100" dirty="0"/>
              <a:t>Lu-DOTMP, </a:t>
            </a:r>
            <a:r>
              <a:rPr lang="en-US" altLang="en-US" sz="2100" baseline="30000" dirty="0"/>
              <a:t>175</a:t>
            </a:r>
            <a:r>
              <a:rPr lang="en-US" altLang="en-US" sz="2100" dirty="0"/>
              <a:t>Yb-DOTMP</a:t>
            </a:r>
          </a:p>
          <a:p>
            <a:pPr>
              <a:lnSpc>
                <a:spcPct val="150000"/>
              </a:lnSpc>
            </a:pPr>
            <a:r>
              <a:rPr lang="en-US" altLang="en-US" sz="2600" dirty="0">
                <a:solidFill>
                  <a:srgbClr val="FFC000"/>
                </a:solidFill>
              </a:rPr>
              <a:t>Liver cancer treatment</a:t>
            </a:r>
          </a:p>
          <a:p>
            <a:pPr lvl="1">
              <a:lnSpc>
                <a:spcPct val="150000"/>
              </a:lnSpc>
            </a:pPr>
            <a:r>
              <a:rPr lang="en-US" altLang="en-US" sz="2200" dirty="0">
                <a:solidFill>
                  <a:schemeClr val="tx2"/>
                </a:solidFill>
              </a:rPr>
              <a:t>colloids/particulates - through hepatic artery</a:t>
            </a:r>
          </a:p>
          <a:p>
            <a:pPr lvl="2">
              <a:lnSpc>
                <a:spcPct val="150000"/>
              </a:lnSpc>
            </a:pPr>
            <a:r>
              <a:rPr lang="en-US" altLang="en-US" sz="2100" baseline="30000" dirty="0"/>
              <a:t>166</a:t>
            </a:r>
            <a:r>
              <a:rPr lang="en-US" altLang="en-US" sz="2100" dirty="0"/>
              <a:t>Ho-chitosan, </a:t>
            </a:r>
            <a:r>
              <a:rPr lang="en-US" altLang="en-US" sz="2100" baseline="30000" dirty="0"/>
              <a:t>90</a:t>
            </a:r>
            <a:r>
              <a:rPr lang="en-US" altLang="en-US" sz="2100" dirty="0"/>
              <a:t>Y-glass microspheres, </a:t>
            </a:r>
            <a:r>
              <a:rPr lang="en-US" altLang="en-US" sz="2100" baseline="30000" dirty="0"/>
              <a:t>188</a:t>
            </a:r>
            <a:r>
              <a:rPr lang="en-US" altLang="en-US" sz="2100" dirty="0"/>
              <a:t>Re-Sn </a:t>
            </a:r>
            <a:r>
              <a:rPr lang="en-US" altLang="en-US" sz="2100" dirty="0" smtClean="0"/>
              <a:t>colloid</a:t>
            </a:r>
            <a:endParaRPr lang="en-US" altLang="en-US" sz="2100" dirty="0"/>
          </a:p>
        </p:txBody>
      </p:sp>
      <p:sp>
        <p:nvSpPr>
          <p:cNvPr id="60419" name="Text Box 3"/>
          <p:cNvSpPr txBox="1">
            <a:spLocks noChangeArrowheads="1"/>
          </p:cNvSpPr>
          <p:nvPr/>
        </p:nvSpPr>
        <p:spPr bwMode="auto">
          <a:xfrm>
            <a:off x="1143000" y="609600"/>
            <a:ext cx="7162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lang="en-GB" altLang="en-US" sz="3600">
              <a:solidFill>
                <a:prstClr val="white"/>
              </a:solidFill>
              <a:latin typeface="Times New Roman" pitchFamily="18" charset="0"/>
            </a:endParaRPr>
          </a:p>
        </p:txBody>
      </p:sp>
      <p:sp>
        <p:nvSpPr>
          <p:cNvPr id="60420" name="Text Box 4"/>
          <p:cNvSpPr txBox="1">
            <a:spLocks noChangeArrowheads="1"/>
          </p:cNvSpPr>
          <p:nvPr/>
        </p:nvSpPr>
        <p:spPr bwMode="auto">
          <a:xfrm>
            <a:off x="685800" y="457200"/>
            <a:ext cx="7772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600" b="1" dirty="0">
                <a:solidFill>
                  <a:srgbClr val="FFFF00"/>
                </a:solidFill>
                <a:latin typeface="Times New Roman" pitchFamily="18" charset="0"/>
              </a:rPr>
              <a:t>Therapeutic Radiopharmaceuticals</a:t>
            </a:r>
          </a:p>
        </p:txBody>
      </p:sp>
    </p:spTree>
    <p:extLst>
      <p:ext uri="{BB962C8B-B14F-4D97-AF65-F5344CB8AC3E}">
        <p14:creationId xmlns:p14="http://schemas.microsoft.com/office/powerpoint/2010/main" xmlns="" val="3325254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533400"/>
            <a:ext cx="7543800" cy="1295400"/>
          </a:xfrm>
        </p:spPr>
        <p:txBody>
          <a:bodyPr/>
          <a:lstStyle/>
          <a:p>
            <a:pPr algn="ctr"/>
            <a:r>
              <a:rPr lang="en-US" altLang="en-US" sz="3600" b="1" u="sng" dirty="0" smtClean="0">
                <a:solidFill>
                  <a:srgbClr val="FFFF00"/>
                </a:solidFill>
              </a:rPr>
              <a:t>Properties of Radionuclides</a:t>
            </a:r>
            <a:endParaRPr lang="en-US" altLang="en-US" sz="3600" b="1" u="sng" dirty="0">
              <a:solidFill>
                <a:srgbClr val="FFFF00"/>
              </a:solidFill>
            </a:endParaRPr>
          </a:p>
        </p:txBody>
      </p:sp>
      <p:sp>
        <p:nvSpPr>
          <p:cNvPr id="184323" name="Rectangle 3"/>
          <p:cNvSpPr>
            <a:spLocks noGrp="1" noChangeArrowheads="1"/>
          </p:cNvSpPr>
          <p:nvPr>
            <p:ph type="body" sz="half" idx="1"/>
          </p:nvPr>
        </p:nvSpPr>
        <p:spPr>
          <a:xfrm>
            <a:off x="228600" y="1981200"/>
            <a:ext cx="7010400" cy="3733800"/>
          </a:xfrm>
        </p:spPr>
        <p:txBody>
          <a:bodyPr/>
          <a:lstStyle/>
          <a:p>
            <a:r>
              <a:rPr lang="en-US" altLang="en-US" dirty="0">
                <a:solidFill>
                  <a:srgbClr val="FFC000"/>
                </a:solidFill>
              </a:rPr>
              <a:t>Emission of Radiation</a:t>
            </a:r>
          </a:p>
          <a:p>
            <a:pPr lvl="1"/>
            <a:r>
              <a:rPr lang="en-US" altLang="en-US" dirty="0"/>
              <a:t>alpha (</a:t>
            </a:r>
            <a:r>
              <a:rPr lang="en-US" altLang="en-US" dirty="0">
                <a:sym typeface="Symbol" pitchFamily="18" charset="2"/>
              </a:rPr>
              <a:t>)</a:t>
            </a:r>
            <a:r>
              <a:rPr lang="en-US" altLang="en-US" dirty="0"/>
              <a:t>, beta (</a:t>
            </a:r>
            <a:r>
              <a:rPr lang="en-US" altLang="en-US" dirty="0">
                <a:sym typeface="Symbol" pitchFamily="18" charset="2"/>
              </a:rPr>
              <a:t>) : particulates</a:t>
            </a:r>
          </a:p>
          <a:p>
            <a:pPr lvl="1"/>
            <a:r>
              <a:rPr lang="en-US" altLang="en-US" dirty="0"/>
              <a:t>gamma (</a:t>
            </a:r>
            <a:r>
              <a:rPr lang="en-US" altLang="en-US" dirty="0">
                <a:sym typeface="Symbol" pitchFamily="18" charset="2"/>
              </a:rPr>
              <a:t>)</a:t>
            </a:r>
            <a:r>
              <a:rPr lang="en-US" altLang="en-US" dirty="0"/>
              <a:t> : non-particulate</a:t>
            </a:r>
          </a:p>
          <a:p>
            <a:pPr lvl="1"/>
            <a:r>
              <a:rPr lang="en-US" altLang="en-US" dirty="0" smtClean="0"/>
              <a:t>varying </a:t>
            </a:r>
            <a:r>
              <a:rPr lang="en-US" altLang="en-US" dirty="0"/>
              <a:t>energies</a:t>
            </a:r>
          </a:p>
          <a:p>
            <a:pPr lvl="1"/>
            <a:endParaRPr lang="en-US" altLang="en-US" dirty="0"/>
          </a:p>
          <a:p>
            <a:r>
              <a:rPr lang="en-US" altLang="en-US" sz="2600" dirty="0"/>
              <a:t>the radiations are easily measurable at very low amounts </a:t>
            </a:r>
            <a:r>
              <a:rPr lang="en-US" altLang="en-US" sz="2600" dirty="0">
                <a:solidFill>
                  <a:srgbClr val="FFC000"/>
                </a:solidFill>
              </a:rPr>
              <a:t>- </a:t>
            </a:r>
            <a:r>
              <a:rPr lang="en-US" altLang="en-US" sz="2600" i="1" dirty="0">
                <a:solidFill>
                  <a:srgbClr val="FFC000"/>
                </a:solidFill>
              </a:rPr>
              <a:t>high sensitivity</a:t>
            </a:r>
            <a:r>
              <a:rPr lang="en-US" altLang="en-US" sz="2600" dirty="0">
                <a:solidFill>
                  <a:srgbClr val="FFC000"/>
                </a:solidFill>
              </a:rPr>
              <a:t> </a:t>
            </a:r>
            <a:endParaRPr lang="en-US" altLang="en-US" sz="2600" dirty="0" smtClean="0">
              <a:solidFill>
                <a:srgbClr val="FFC000"/>
              </a:solidFill>
            </a:endParaRPr>
          </a:p>
          <a:p>
            <a:r>
              <a:rPr lang="en-US" altLang="en-US" sz="2600" dirty="0" smtClean="0">
                <a:solidFill>
                  <a:srgbClr val="FFC000"/>
                </a:solidFill>
              </a:rPr>
              <a:t>Transient </a:t>
            </a:r>
            <a:r>
              <a:rPr lang="en-US" altLang="en-US" sz="2600" dirty="0">
                <a:solidFill>
                  <a:srgbClr val="FFC000"/>
                </a:solidFill>
              </a:rPr>
              <a:t>- non-permanent</a:t>
            </a:r>
          </a:p>
          <a:p>
            <a:pPr lvl="1"/>
            <a:r>
              <a:rPr lang="en-US" altLang="en-US" dirty="0"/>
              <a:t>concept of half life; varying half-lives</a:t>
            </a:r>
          </a:p>
        </p:txBody>
      </p:sp>
      <p:pic>
        <p:nvPicPr>
          <p:cNvPr id="184324" name="Picture 4" descr="http://hyperphysics.phy-astr.gsu.edu/hbase/nuclear/imgnuc/radioact.gif"/>
          <p:cNvPicPr>
            <a:picLocks noGrp="1" noChangeAspect="1" noChangeArrowheads="1"/>
          </p:cNvPicPr>
          <p:nvPr>
            <p:ph sz="half" idx="2"/>
          </p:nvPr>
        </p:nvPicPr>
        <p:blipFill>
          <a:blip r:embed="rId2" r:link="rId3">
            <a:extLst>
              <a:ext uri="{28A0092B-C50C-407E-A947-70E740481C1C}">
                <a14:useLocalDpi xmlns:a14="http://schemas.microsoft.com/office/drawing/2010/main" xmlns="" val="0"/>
              </a:ext>
            </a:extLst>
          </a:blip>
          <a:srcRect/>
          <a:stretch>
            <a:fillRect/>
          </a:stretch>
        </p:blipFill>
        <p:spPr>
          <a:xfrm>
            <a:off x="5638800" y="1828800"/>
            <a:ext cx="3124200" cy="2554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77566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Nuclear Imaging and Treatment are wonderful examples of ‘Precision’ or ‘Personalized’ medicine that is being discussed and pursued all over the world.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FF00"/>
                </a:solidFill>
              </a:rPr>
              <a:t>Focus of research</a:t>
            </a:r>
          </a:p>
        </p:txBody>
      </p:sp>
      <p:sp>
        <p:nvSpPr>
          <p:cNvPr id="3" name="Content Placeholder 2"/>
          <p:cNvSpPr>
            <a:spLocks noGrp="1"/>
          </p:cNvSpPr>
          <p:nvPr>
            <p:ph idx="1"/>
          </p:nvPr>
        </p:nvSpPr>
        <p:spPr/>
        <p:txBody>
          <a:bodyPr>
            <a:normAutofit fontScale="92500" lnSpcReduction="20000"/>
          </a:bodyPr>
          <a:lstStyle/>
          <a:p>
            <a:r>
              <a:rPr lang="en-IN" dirty="0"/>
              <a:t>Drug repositioning and novel payload addition</a:t>
            </a:r>
          </a:p>
          <a:p>
            <a:endParaRPr lang="en-IN" dirty="0"/>
          </a:p>
          <a:p>
            <a:r>
              <a:rPr lang="en-IN" dirty="0"/>
              <a:t>Radioimmuno diagnostics and </a:t>
            </a:r>
            <a:r>
              <a:rPr lang="en-IN" dirty="0" smtClean="0"/>
              <a:t>therapy</a:t>
            </a:r>
            <a:endParaRPr lang="en-IN" dirty="0"/>
          </a:p>
          <a:p>
            <a:endParaRPr lang="en-IN" dirty="0"/>
          </a:p>
          <a:p>
            <a:r>
              <a:rPr lang="en-IN" dirty="0"/>
              <a:t>Theranostic using novel peptides, biological products</a:t>
            </a:r>
          </a:p>
          <a:p>
            <a:endParaRPr lang="en-IN" dirty="0"/>
          </a:p>
          <a:p>
            <a:r>
              <a:rPr lang="en-IN" dirty="0"/>
              <a:t>Dosimetry and personalized therapy</a:t>
            </a:r>
          </a:p>
          <a:p>
            <a:endParaRPr lang="en-IN" dirty="0"/>
          </a:p>
          <a:p>
            <a:r>
              <a:rPr lang="en-IN" dirty="0" err="1"/>
              <a:t>Radionomics</a:t>
            </a:r>
            <a:endParaRPr lang="en-IN" dirty="0"/>
          </a:p>
        </p:txBody>
      </p:sp>
    </p:spTree>
    <p:extLst>
      <p:ext uri="{BB962C8B-B14F-4D97-AF65-F5344CB8AC3E}">
        <p14:creationId xmlns:p14="http://schemas.microsoft.com/office/powerpoint/2010/main" xmlns="" val="841831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IN" sz="4800" b="1" i="1" dirty="0" smtClean="0">
                <a:solidFill>
                  <a:srgbClr val="FFFF00"/>
                </a:solidFill>
              </a:rPr>
              <a:t>Thank you</a:t>
            </a:r>
            <a:endParaRPr lang="en-IN" sz="4800" b="1" i="1" dirty="0">
              <a:solidFill>
                <a:srgbClr val="FFFF00"/>
              </a:solidFill>
            </a:endParaRPr>
          </a:p>
        </p:txBody>
      </p:sp>
    </p:spTree>
    <p:extLst>
      <p:ext uri="{BB962C8B-B14F-4D97-AF65-F5344CB8AC3E}">
        <p14:creationId xmlns:p14="http://schemas.microsoft.com/office/powerpoint/2010/main" xmlns="" val="6274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400" y="381000"/>
            <a:ext cx="7543800" cy="863600"/>
          </a:xfrm>
        </p:spPr>
        <p:txBody>
          <a:bodyPr/>
          <a:lstStyle/>
          <a:p>
            <a:pPr algn="ctr"/>
            <a:r>
              <a:rPr lang="en-US" altLang="en-US" b="1" u="sng" dirty="0" smtClean="0">
                <a:solidFill>
                  <a:srgbClr val="FFFF00"/>
                </a:solidFill>
              </a:rPr>
              <a:t>Medical Applications</a:t>
            </a:r>
            <a:endParaRPr lang="en-US" altLang="en-US" b="1" u="sng" dirty="0">
              <a:solidFill>
                <a:srgbClr val="FFFF00"/>
              </a:solidFill>
            </a:endParaRPr>
          </a:p>
        </p:txBody>
      </p:sp>
      <p:sp>
        <p:nvSpPr>
          <p:cNvPr id="188419" name="Rectangle 3"/>
          <p:cNvSpPr>
            <a:spLocks noGrp="1" noChangeArrowheads="1"/>
          </p:cNvSpPr>
          <p:nvPr>
            <p:ph type="body" idx="1"/>
          </p:nvPr>
        </p:nvSpPr>
        <p:spPr>
          <a:xfrm>
            <a:off x="381000" y="1524000"/>
            <a:ext cx="8382000" cy="4648200"/>
          </a:xfrm>
        </p:spPr>
        <p:txBody>
          <a:bodyPr/>
          <a:lstStyle/>
          <a:p>
            <a:pPr lvl="1"/>
            <a:r>
              <a:rPr lang="en-US" altLang="en-US" b="1" i="1" dirty="0" smtClean="0">
                <a:solidFill>
                  <a:srgbClr val="FFC000"/>
                </a:solidFill>
              </a:rPr>
              <a:t>Therapeutic use </a:t>
            </a:r>
            <a:r>
              <a:rPr lang="en-US" altLang="en-US" dirty="0" smtClean="0"/>
              <a:t>in oncology and non-oncology areas</a:t>
            </a:r>
          </a:p>
          <a:p>
            <a:pPr lvl="1"/>
            <a:r>
              <a:rPr lang="en-US" altLang="en-US" b="1" i="1" dirty="0" smtClean="0">
                <a:solidFill>
                  <a:srgbClr val="FFC000"/>
                </a:solidFill>
              </a:rPr>
              <a:t>Diagnostic </a:t>
            </a:r>
            <a:r>
              <a:rPr lang="en-US" altLang="en-US" b="1" i="1" dirty="0">
                <a:solidFill>
                  <a:srgbClr val="FFC000"/>
                </a:solidFill>
              </a:rPr>
              <a:t>in-vivo </a:t>
            </a:r>
            <a:r>
              <a:rPr lang="en-US" altLang="en-US" dirty="0" smtClean="0"/>
              <a:t>imaging </a:t>
            </a:r>
            <a:endParaRPr lang="en-US" altLang="en-US" dirty="0"/>
          </a:p>
          <a:p>
            <a:pPr lvl="2"/>
            <a:r>
              <a:rPr lang="en-US" altLang="en-US" sz="2800" dirty="0"/>
              <a:t>static </a:t>
            </a:r>
            <a:r>
              <a:rPr lang="en-US" altLang="en-US" sz="2800" dirty="0" smtClean="0"/>
              <a:t>and dynamic imaging </a:t>
            </a:r>
            <a:r>
              <a:rPr lang="en-US" altLang="en-US" sz="2800" dirty="0"/>
              <a:t>of organs; </a:t>
            </a:r>
          </a:p>
          <a:p>
            <a:pPr lvl="2"/>
            <a:r>
              <a:rPr lang="en-US" altLang="en-US" sz="2800" dirty="0" smtClean="0"/>
              <a:t>understanding </a:t>
            </a:r>
            <a:r>
              <a:rPr lang="en-US" altLang="en-US" sz="2800" dirty="0"/>
              <a:t>the functioning of vital </a:t>
            </a:r>
            <a:r>
              <a:rPr lang="en-US" altLang="en-US" sz="2800" dirty="0" smtClean="0"/>
              <a:t>organs </a:t>
            </a:r>
            <a:endParaRPr lang="en-US" altLang="en-US" sz="2800" dirty="0"/>
          </a:p>
          <a:p>
            <a:pPr lvl="2"/>
            <a:r>
              <a:rPr lang="en-US" altLang="en-US" sz="2800" dirty="0"/>
              <a:t>delineation of </a:t>
            </a:r>
            <a:r>
              <a:rPr lang="en-US" altLang="en-US" sz="2800" dirty="0" smtClean="0"/>
              <a:t> </a:t>
            </a:r>
            <a:r>
              <a:rPr lang="en-US" altLang="en-US" sz="2800" dirty="0" err="1" smtClean="0"/>
              <a:t>tumours</a:t>
            </a:r>
            <a:r>
              <a:rPr lang="en-US" altLang="en-US" sz="2800" dirty="0" smtClean="0"/>
              <a:t> etc.</a:t>
            </a:r>
            <a:endParaRPr lang="en-US" altLang="en-US" sz="2800" dirty="0"/>
          </a:p>
          <a:p>
            <a:pPr lvl="1"/>
            <a:r>
              <a:rPr lang="en-US" altLang="en-US" b="1" i="1" dirty="0">
                <a:solidFill>
                  <a:srgbClr val="FFC000"/>
                </a:solidFill>
              </a:rPr>
              <a:t>Diagnostic in-vitro </a:t>
            </a:r>
            <a:r>
              <a:rPr lang="en-US" altLang="en-US" dirty="0"/>
              <a:t>radiometric kits</a:t>
            </a:r>
          </a:p>
          <a:p>
            <a:pPr lvl="2"/>
            <a:r>
              <a:rPr lang="en-US" altLang="en-US" sz="2800" dirty="0"/>
              <a:t>hormones/drugs/antigens measurement in biological samples</a:t>
            </a:r>
          </a:p>
        </p:txBody>
      </p:sp>
    </p:spTree>
    <p:extLst>
      <p:ext uri="{BB962C8B-B14F-4D97-AF65-F5344CB8AC3E}">
        <p14:creationId xmlns:p14="http://schemas.microsoft.com/office/powerpoint/2010/main" xmlns="" val="428475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543800" cy="947738"/>
          </a:xfrm>
        </p:spPr>
        <p:txBody>
          <a:bodyPr/>
          <a:lstStyle/>
          <a:p>
            <a:r>
              <a:rPr lang="en-US" altLang="en-US" sz="4000" b="1" u="sng" dirty="0">
                <a:solidFill>
                  <a:srgbClr val="FFFF00"/>
                </a:solidFill>
              </a:rPr>
              <a:t>Diagnostic Radiopharmaceuticals</a:t>
            </a:r>
          </a:p>
        </p:txBody>
      </p:sp>
      <p:sp>
        <p:nvSpPr>
          <p:cNvPr id="29699" name="Rectangle 3"/>
          <p:cNvSpPr>
            <a:spLocks noGrp="1" noChangeArrowheads="1"/>
          </p:cNvSpPr>
          <p:nvPr>
            <p:ph type="body" idx="1"/>
          </p:nvPr>
        </p:nvSpPr>
        <p:spPr>
          <a:xfrm>
            <a:off x="457200" y="1100138"/>
            <a:ext cx="8382000" cy="5029200"/>
          </a:xfrm>
        </p:spPr>
        <p:txBody>
          <a:bodyPr/>
          <a:lstStyle/>
          <a:p>
            <a:pPr>
              <a:lnSpc>
                <a:spcPts val="4100"/>
              </a:lnSpc>
            </a:pPr>
            <a:r>
              <a:rPr lang="en-US" altLang="en-US" i="1" dirty="0">
                <a:solidFill>
                  <a:srgbClr val="FFC000"/>
                </a:solidFill>
                <a:latin typeface="Times New Roman" pitchFamily="18" charset="0"/>
              </a:rPr>
              <a:t>In-Vitro</a:t>
            </a:r>
            <a:r>
              <a:rPr lang="en-US" altLang="en-US" dirty="0">
                <a:solidFill>
                  <a:srgbClr val="FFC000"/>
                </a:solidFill>
                <a:latin typeface="Times New Roman" pitchFamily="18" charset="0"/>
              </a:rPr>
              <a:t> : ‘in-glass’ or outside the body</a:t>
            </a:r>
          </a:p>
          <a:p>
            <a:pPr>
              <a:lnSpc>
                <a:spcPts val="4100"/>
              </a:lnSpc>
            </a:pPr>
            <a:r>
              <a:rPr lang="en-US" altLang="en-US" dirty="0">
                <a:solidFill>
                  <a:srgbClr val="FFC000"/>
                </a:solidFill>
                <a:latin typeface="Times New Roman" pitchFamily="18" charset="0"/>
              </a:rPr>
              <a:t>Radiometric Assays (RIAs &amp; IRMAs)</a:t>
            </a:r>
          </a:p>
          <a:p>
            <a:pPr lvl="1">
              <a:lnSpc>
                <a:spcPts val="4100"/>
              </a:lnSpc>
            </a:pPr>
            <a:r>
              <a:rPr lang="en-US" altLang="en-US" dirty="0">
                <a:latin typeface="Times New Roman" pitchFamily="18" charset="0"/>
              </a:rPr>
              <a:t>Nobel prize winning technology (Dr Yalow-1976)</a:t>
            </a:r>
          </a:p>
          <a:p>
            <a:pPr lvl="1">
              <a:lnSpc>
                <a:spcPts val="4100"/>
              </a:lnSpc>
            </a:pPr>
            <a:r>
              <a:rPr lang="en-US" altLang="en-US" dirty="0">
                <a:latin typeface="Times New Roman" pitchFamily="18" charset="0"/>
              </a:rPr>
              <a:t>Very useful tool in diagnosing diseases related to hormones; indispensable in pathology labs</a:t>
            </a:r>
          </a:p>
          <a:p>
            <a:pPr lvl="1">
              <a:lnSpc>
                <a:spcPts val="4100"/>
              </a:lnSpc>
            </a:pPr>
            <a:r>
              <a:rPr lang="en-US" altLang="en-US" dirty="0">
                <a:latin typeface="Times New Roman" pitchFamily="18" charset="0"/>
              </a:rPr>
              <a:t>More recently use in various areas : Tumor Specific Antigens, viral antigens, drugs with narrow therapeutic index, non-clinical applications</a:t>
            </a:r>
          </a:p>
          <a:p>
            <a:pPr lvl="2">
              <a:lnSpc>
                <a:spcPts val="4100"/>
              </a:lnSpc>
            </a:pPr>
            <a:r>
              <a:rPr lang="en-US" altLang="en-US" i="1" dirty="0">
                <a:solidFill>
                  <a:srgbClr val="FFC000"/>
                </a:solidFill>
                <a:latin typeface="Times New Roman" pitchFamily="18" charset="0"/>
              </a:rPr>
              <a:t>IRMA- Prostate Specific Antigen - Prostate </a:t>
            </a:r>
            <a:r>
              <a:rPr lang="en-US" altLang="en-US" i="1" dirty="0" smtClean="0">
                <a:solidFill>
                  <a:srgbClr val="FFC000"/>
                </a:solidFill>
                <a:latin typeface="Times New Roman" pitchFamily="18" charset="0"/>
              </a:rPr>
              <a:t>Cancer</a:t>
            </a:r>
            <a:endParaRPr lang="en-US" altLang="en-US" i="1" dirty="0">
              <a:solidFill>
                <a:srgbClr val="FFC000"/>
              </a:solidFill>
              <a:latin typeface="Times New Roman" pitchFamily="18" charset="0"/>
            </a:endParaRPr>
          </a:p>
        </p:txBody>
      </p:sp>
    </p:spTree>
    <p:extLst>
      <p:ext uri="{BB962C8B-B14F-4D97-AF65-F5344CB8AC3E}">
        <p14:creationId xmlns:p14="http://schemas.microsoft.com/office/powerpoint/2010/main" xmlns="" val="416697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dissolve">
                                      <p:cBhvr>
                                        <p:cTn id="15" dur="500"/>
                                        <p:tgtEl>
                                          <p:spTgt spid="29699">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animEffect transition="in" filter="dissolve">
                                      <p:cBhvr>
                                        <p:cTn id="18" dur="500"/>
                                        <p:tgtEl>
                                          <p:spTgt spid="29699">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animEffect transition="in" filter="dissolve">
                                      <p:cBhvr>
                                        <p:cTn id="21" dur="500"/>
                                        <p:tgtEl>
                                          <p:spTgt spid="29699">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dissolve">
                                      <p:cBhvr>
                                        <p:cTn id="24"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381000"/>
            <a:ext cx="8153400" cy="525463"/>
          </a:xfrm>
        </p:spPr>
        <p:txBody>
          <a:bodyPr/>
          <a:lstStyle/>
          <a:p>
            <a:r>
              <a:rPr lang="en-US" altLang="en-US" sz="3400" b="1" u="sng" dirty="0">
                <a:solidFill>
                  <a:srgbClr val="FFFF00"/>
                </a:solidFill>
              </a:rPr>
              <a:t>Diagnostic Radiopharmaceuticals : </a:t>
            </a:r>
            <a:r>
              <a:rPr lang="en-US" altLang="en-US" sz="3400" b="1" i="1" u="sng" dirty="0">
                <a:solidFill>
                  <a:srgbClr val="FFFF00"/>
                </a:solidFill>
              </a:rPr>
              <a:t>in-vivo</a:t>
            </a:r>
          </a:p>
        </p:txBody>
      </p:sp>
      <p:sp>
        <p:nvSpPr>
          <p:cNvPr id="90115" name="Rectangle 3"/>
          <p:cNvSpPr>
            <a:spLocks noGrp="1" noChangeArrowheads="1"/>
          </p:cNvSpPr>
          <p:nvPr>
            <p:ph type="body" idx="1"/>
          </p:nvPr>
        </p:nvSpPr>
        <p:spPr>
          <a:xfrm>
            <a:off x="381000" y="1295400"/>
            <a:ext cx="8458200" cy="5562600"/>
          </a:xfrm>
        </p:spPr>
        <p:txBody>
          <a:bodyPr/>
          <a:lstStyle/>
          <a:p>
            <a:r>
              <a:rPr lang="en-US" altLang="en-US" sz="2400" i="1" dirty="0">
                <a:solidFill>
                  <a:srgbClr val="FFC000"/>
                </a:solidFill>
                <a:latin typeface="Times New Roman" pitchFamily="18" charset="0"/>
              </a:rPr>
              <a:t>In-Vivo : ‘inside the body’</a:t>
            </a:r>
          </a:p>
          <a:p>
            <a:r>
              <a:rPr lang="en-US" altLang="en-US" sz="2400" b="1" dirty="0">
                <a:solidFill>
                  <a:srgbClr val="FFC000"/>
                </a:solidFill>
                <a:latin typeface="Times New Roman" pitchFamily="18" charset="0"/>
              </a:rPr>
              <a:t>Static Imaging</a:t>
            </a:r>
          </a:p>
          <a:p>
            <a:pPr lvl="1"/>
            <a:r>
              <a:rPr lang="en-US" altLang="en-US" sz="2400" dirty="0">
                <a:latin typeface="Times New Roman" pitchFamily="18" charset="0"/>
              </a:rPr>
              <a:t>Organ size, shape, abnormalities etc.</a:t>
            </a:r>
          </a:p>
          <a:p>
            <a:pPr lvl="1"/>
            <a:r>
              <a:rPr lang="en-US" altLang="en-US" sz="2400" dirty="0">
                <a:latin typeface="Times New Roman" pitchFamily="18" charset="0"/>
              </a:rPr>
              <a:t>Thyroid, Liver, Kidneys, Brain, Skeleton, Lungs, malignancies</a:t>
            </a:r>
          </a:p>
          <a:p>
            <a:pPr lvl="2"/>
            <a:r>
              <a:rPr lang="en-US" altLang="en-US" i="1" dirty="0">
                <a:latin typeface="Times New Roman" pitchFamily="18" charset="0"/>
              </a:rPr>
              <a:t>Presence of nodules, </a:t>
            </a:r>
            <a:r>
              <a:rPr lang="en-US" altLang="en-US" i="1" dirty="0" err="1">
                <a:latin typeface="Times New Roman" pitchFamily="18" charset="0"/>
              </a:rPr>
              <a:t>tumours</a:t>
            </a:r>
            <a:r>
              <a:rPr lang="en-US" altLang="en-US" i="1" dirty="0">
                <a:latin typeface="Times New Roman" pitchFamily="18" charset="0"/>
              </a:rPr>
              <a:t>, metastatic lesions, </a:t>
            </a:r>
            <a:r>
              <a:rPr lang="en-US" altLang="en-US" i="1" dirty="0" err="1">
                <a:latin typeface="Times New Roman" pitchFamily="18" charset="0"/>
              </a:rPr>
              <a:t>goitre</a:t>
            </a:r>
            <a:r>
              <a:rPr lang="en-US" altLang="en-US" i="1" dirty="0">
                <a:latin typeface="Times New Roman" pitchFamily="18" charset="0"/>
              </a:rPr>
              <a:t>, </a:t>
            </a:r>
            <a:r>
              <a:rPr lang="en-US" altLang="en-US" i="1" dirty="0" smtClean="0">
                <a:latin typeface="Times New Roman" pitchFamily="18" charset="0"/>
              </a:rPr>
              <a:t>abscess</a:t>
            </a:r>
            <a:r>
              <a:rPr lang="en-US" altLang="en-US" i="1" dirty="0">
                <a:latin typeface="Times New Roman" pitchFamily="18" charset="0"/>
              </a:rPr>
              <a:t>, shrinkage etc.</a:t>
            </a:r>
          </a:p>
          <a:p>
            <a:r>
              <a:rPr lang="en-US" altLang="en-US" sz="2400" b="1" dirty="0">
                <a:solidFill>
                  <a:srgbClr val="FFC000"/>
                </a:solidFill>
                <a:latin typeface="Times New Roman" pitchFamily="18" charset="0"/>
              </a:rPr>
              <a:t>Dynamic Imaging</a:t>
            </a:r>
          </a:p>
          <a:p>
            <a:pPr lvl="1"/>
            <a:r>
              <a:rPr lang="en-US" altLang="en-US" sz="2400" dirty="0">
                <a:latin typeface="Times New Roman" pitchFamily="18" charset="0"/>
              </a:rPr>
              <a:t>Functioning of the organ, rate, output, defects etc.</a:t>
            </a:r>
          </a:p>
          <a:p>
            <a:pPr lvl="1"/>
            <a:r>
              <a:rPr lang="en-US" altLang="en-US" sz="2400" dirty="0">
                <a:latin typeface="Times New Roman" pitchFamily="18" charset="0"/>
              </a:rPr>
              <a:t>Heart, Liver, Kidneys</a:t>
            </a:r>
          </a:p>
          <a:p>
            <a:pPr lvl="2"/>
            <a:r>
              <a:rPr lang="en-US" altLang="en-US" i="1" dirty="0">
                <a:latin typeface="Times New Roman" pitchFamily="18" charset="0"/>
              </a:rPr>
              <a:t>Infarcted myocardium, hole in the heart, filtration defects in kidneys etc.</a:t>
            </a:r>
          </a:p>
        </p:txBody>
      </p:sp>
    </p:spTree>
    <p:extLst>
      <p:ext uri="{BB962C8B-B14F-4D97-AF65-F5344CB8AC3E}">
        <p14:creationId xmlns:p14="http://schemas.microsoft.com/office/powerpoint/2010/main" xmlns="" val="146793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609600"/>
            <a:ext cx="8229600" cy="1143000"/>
          </a:xfrm>
        </p:spPr>
        <p:txBody>
          <a:bodyPr/>
          <a:lstStyle/>
          <a:p>
            <a:r>
              <a:rPr lang="en-US" altLang="en-US" b="1" dirty="0" smtClean="0">
                <a:solidFill>
                  <a:srgbClr val="FFFF00"/>
                </a:solidFill>
              </a:rPr>
              <a:t>How are nuclear scans different?</a:t>
            </a:r>
            <a:endParaRPr lang="en-US" altLang="en-US" b="1" dirty="0">
              <a:solidFill>
                <a:srgbClr val="FFFF00"/>
              </a:solidFill>
            </a:endParaRPr>
          </a:p>
        </p:txBody>
      </p:sp>
      <p:sp>
        <p:nvSpPr>
          <p:cNvPr id="92165" name="Rectangle 5"/>
          <p:cNvSpPr>
            <a:spLocks noGrp="1" noChangeArrowheads="1"/>
          </p:cNvSpPr>
          <p:nvPr>
            <p:ph type="body" idx="1"/>
          </p:nvPr>
        </p:nvSpPr>
        <p:spPr>
          <a:xfrm>
            <a:off x="304800" y="2017712"/>
            <a:ext cx="8650288" cy="4383087"/>
          </a:xfrm>
          <a:noFill/>
          <a:ln/>
        </p:spPr>
        <p:txBody>
          <a:bodyPr/>
          <a:lstStyle/>
          <a:p>
            <a:pPr>
              <a:lnSpc>
                <a:spcPts val="4300"/>
              </a:lnSpc>
            </a:pPr>
            <a:r>
              <a:rPr lang="en-US" altLang="en-US" sz="3000" dirty="0">
                <a:latin typeface="Georgia" pitchFamily="18" charset="0"/>
              </a:rPr>
              <a:t>X-ray, USG, CT </a:t>
            </a:r>
            <a:r>
              <a:rPr lang="en-US" altLang="en-US" sz="3000" dirty="0" smtClean="0">
                <a:latin typeface="Georgia" pitchFamily="18" charset="0"/>
              </a:rPr>
              <a:t>scan </a:t>
            </a:r>
            <a:r>
              <a:rPr lang="en-US" altLang="en-US" sz="3000" dirty="0">
                <a:latin typeface="Georgia" pitchFamily="18" charset="0"/>
              </a:rPr>
              <a:t>– give anatomic information.</a:t>
            </a:r>
          </a:p>
          <a:p>
            <a:pPr>
              <a:lnSpc>
                <a:spcPts val="4300"/>
              </a:lnSpc>
            </a:pPr>
            <a:r>
              <a:rPr lang="en-US" altLang="en-US" sz="3000" dirty="0">
                <a:latin typeface="Georgia" pitchFamily="18" charset="0"/>
              </a:rPr>
              <a:t>Nuclear scan provides unique </a:t>
            </a:r>
            <a:r>
              <a:rPr lang="en-US" altLang="en-US" sz="3000" b="1" i="1" dirty="0">
                <a:solidFill>
                  <a:srgbClr val="FFC000"/>
                </a:solidFill>
                <a:latin typeface="Georgia" pitchFamily="18" charset="0"/>
              </a:rPr>
              <a:t>FUNCTIONAL</a:t>
            </a:r>
            <a:r>
              <a:rPr lang="en-US" altLang="en-US" sz="3000" dirty="0">
                <a:latin typeface="Georgia" pitchFamily="18" charset="0"/>
              </a:rPr>
              <a:t> as well as </a:t>
            </a:r>
            <a:r>
              <a:rPr lang="en-US" altLang="en-US" sz="3000" b="1" i="1" dirty="0">
                <a:solidFill>
                  <a:srgbClr val="FFC000"/>
                </a:solidFill>
                <a:latin typeface="Georgia" pitchFamily="18" charset="0"/>
              </a:rPr>
              <a:t>ANATOMIC</a:t>
            </a:r>
            <a:r>
              <a:rPr lang="en-US" altLang="en-US" sz="3000" dirty="0">
                <a:latin typeface="Georgia" pitchFamily="18" charset="0"/>
              </a:rPr>
              <a:t> </a:t>
            </a:r>
            <a:r>
              <a:rPr lang="en-US" altLang="en-US" sz="3000" dirty="0" smtClean="0">
                <a:latin typeface="Georgia" pitchFamily="18" charset="0"/>
              </a:rPr>
              <a:t>information </a:t>
            </a:r>
            <a:endParaRPr lang="en-US" altLang="en-US" sz="3000" dirty="0">
              <a:latin typeface="Georgia" pitchFamily="18" charset="0"/>
            </a:endParaRPr>
          </a:p>
          <a:p>
            <a:pPr>
              <a:lnSpc>
                <a:spcPts val="4300"/>
              </a:lnSpc>
            </a:pPr>
            <a:r>
              <a:rPr lang="en-US" altLang="en-US" sz="3000" b="1" i="1" dirty="0" smtClean="0">
                <a:solidFill>
                  <a:srgbClr val="FFC000"/>
                </a:solidFill>
                <a:latin typeface="Georgia" pitchFamily="18" charset="0"/>
              </a:rPr>
              <a:t>Molecular </a:t>
            </a:r>
            <a:r>
              <a:rPr lang="en-US" altLang="en-US" sz="3000" b="1" i="1" dirty="0">
                <a:solidFill>
                  <a:srgbClr val="FFC000"/>
                </a:solidFill>
                <a:latin typeface="Georgia" pitchFamily="18" charset="0"/>
              </a:rPr>
              <a:t>Imaging</a:t>
            </a:r>
          </a:p>
          <a:p>
            <a:pPr>
              <a:lnSpc>
                <a:spcPts val="4300"/>
              </a:lnSpc>
            </a:pPr>
            <a:r>
              <a:rPr lang="en-US" altLang="en-US" sz="3000" dirty="0">
                <a:latin typeface="Georgia" pitchFamily="18" charset="0"/>
              </a:rPr>
              <a:t>Available for </a:t>
            </a:r>
            <a:r>
              <a:rPr lang="en-US" altLang="en-US" sz="3000" dirty="0" smtClean="0">
                <a:latin typeface="Georgia" pitchFamily="18" charset="0"/>
              </a:rPr>
              <a:t>many organs</a:t>
            </a:r>
            <a:endParaRPr lang="en-US" altLang="en-US" sz="3000" dirty="0">
              <a:latin typeface="Georgia" pitchFamily="18" charset="0"/>
            </a:endParaRPr>
          </a:p>
        </p:txBody>
      </p:sp>
    </p:spTree>
    <p:extLst>
      <p:ext uri="{BB962C8B-B14F-4D97-AF65-F5344CB8AC3E}">
        <p14:creationId xmlns:p14="http://schemas.microsoft.com/office/powerpoint/2010/main" xmlns="" val="3469039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linds(horizontal)">
                                      <p:cBhvr>
                                        <p:cTn id="7" dur="500"/>
                                        <p:tgtEl>
                                          <p:spTgt spid="92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Effect transition="in" filter="strips(downLeft)">
                                      <p:cBhvr>
                                        <p:cTn id="12" dur="500"/>
                                        <p:tgtEl>
                                          <p:spTgt spid="921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2165">
                                            <p:txEl>
                                              <p:pRg st="1" end="1"/>
                                            </p:txEl>
                                          </p:spTgt>
                                        </p:tgtEl>
                                        <p:attrNameLst>
                                          <p:attrName>style.visibility</p:attrName>
                                        </p:attrNameLst>
                                      </p:cBhvr>
                                      <p:to>
                                        <p:strVal val="visible"/>
                                      </p:to>
                                    </p:set>
                                    <p:animEffect transition="in" filter="strips(downLeft)">
                                      <p:cBhvr>
                                        <p:cTn id="17" dur="500"/>
                                        <p:tgtEl>
                                          <p:spTgt spid="921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2165">
                                            <p:txEl>
                                              <p:pRg st="2" end="2"/>
                                            </p:txEl>
                                          </p:spTgt>
                                        </p:tgtEl>
                                        <p:attrNameLst>
                                          <p:attrName>style.visibility</p:attrName>
                                        </p:attrNameLst>
                                      </p:cBhvr>
                                      <p:to>
                                        <p:strVal val="visible"/>
                                      </p:to>
                                    </p:set>
                                    <p:animEffect transition="in" filter="strips(downLeft)">
                                      <p:cBhvr>
                                        <p:cTn id="22" dur="500"/>
                                        <p:tgtEl>
                                          <p:spTgt spid="9216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2165">
                                            <p:txEl>
                                              <p:pRg st="3" end="3"/>
                                            </p:txEl>
                                          </p:spTgt>
                                        </p:tgtEl>
                                        <p:attrNameLst>
                                          <p:attrName>style.visibility</p:attrName>
                                        </p:attrNameLst>
                                      </p:cBhvr>
                                      <p:to>
                                        <p:strVal val="visible"/>
                                      </p:to>
                                    </p:set>
                                    <p:animEffect transition="in" filter="strips(downLeft)">
                                      <p:cBhvr>
                                        <p:cTn id="27" dur="500"/>
                                        <p:tgtEl>
                                          <p:spTgt spid="92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64F3673E-D285-4226-8A07-7CBB8909C443}"/>
              </a:ext>
            </a:extLst>
          </p:cNvPr>
          <p:cNvGraphicFramePr>
            <a:graphicFrameLocks noGrp="1"/>
          </p:cNvGraphicFramePr>
          <p:nvPr>
            <p:ph idx="1"/>
            <p:extLst>
              <p:ext uri="{D42A27DB-BD31-4B8C-83A1-F6EECF244321}">
                <p14:modId xmlns:p14="http://schemas.microsoft.com/office/powerpoint/2010/main" xmlns="" val="1203354517"/>
              </p:ext>
            </p:extLst>
          </p:nvPr>
        </p:nvGraphicFramePr>
        <p:xfrm>
          <a:off x="1371600" y="309995"/>
          <a:ext cx="6172200" cy="6319405"/>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08610">
                <a:tc>
                  <a:txBody>
                    <a:bodyPr/>
                    <a:lstStyle/>
                    <a:p>
                      <a:r>
                        <a:rPr lang="en-US" sz="1600" dirty="0"/>
                        <a:t>Molecular mechanism</a:t>
                      </a:r>
                    </a:p>
                  </a:txBody>
                  <a:tcPr marL="68580" marR="68580"/>
                </a:tc>
                <a:tc>
                  <a:txBody>
                    <a:bodyPr/>
                    <a:lstStyle/>
                    <a:p>
                      <a:r>
                        <a:rPr lang="en-US" sz="1600" dirty="0"/>
                        <a:t>modality</a:t>
                      </a:r>
                    </a:p>
                  </a:txBody>
                  <a:tcPr marL="68580" marR="68580"/>
                </a:tc>
                <a:tc>
                  <a:txBody>
                    <a:bodyPr/>
                    <a:lstStyle/>
                    <a:p>
                      <a:r>
                        <a:rPr lang="en-US" sz="1600" dirty="0"/>
                        <a:t>FUNCTION STUDIED</a:t>
                      </a:r>
                    </a:p>
                  </a:txBody>
                  <a:tcPr marL="68580" marR="68580"/>
                </a:tc>
                <a:extLst>
                  <a:ext uri="{0D108BD9-81ED-4DB2-BD59-A6C34878D82A}">
                    <a16:rowId xmlns="" xmlns:a16="http://schemas.microsoft.com/office/drawing/2014/main" val="10000"/>
                  </a:ext>
                </a:extLst>
              </a:tr>
              <a:tr h="533054">
                <a:tc>
                  <a:txBody>
                    <a:bodyPr/>
                    <a:lstStyle/>
                    <a:p>
                      <a:r>
                        <a:rPr lang="en-US" sz="1500" dirty="0"/>
                        <a:t>Glucose</a:t>
                      </a:r>
                      <a:r>
                        <a:rPr lang="en-US" sz="1500" baseline="0" dirty="0"/>
                        <a:t> Metabolism</a:t>
                      </a:r>
                      <a:endParaRPr lang="en-US" sz="1500" dirty="0"/>
                    </a:p>
                  </a:txBody>
                  <a:tcPr marL="68580" marR="68580"/>
                </a:tc>
                <a:tc>
                  <a:txBody>
                    <a:bodyPr/>
                    <a:lstStyle/>
                    <a:p>
                      <a:r>
                        <a:rPr lang="en-US" sz="1500" dirty="0"/>
                        <a:t>18 F FDG</a:t>
                      </a:r>
                    </a:p>
                  </a:txBody>
                  <a:tcPr marL="68580" marR="68580"/>
                </a:tc>
                <a:tc>
                  <a:txBody>
                    <a:bodyPr/>
                    <a:lstStyle/>
                    <a:p>
                      <a:r>
                        <a:rPr lang="en-US" sz="1500" dirty="0"/>
                        <a:t>GLUT</a:t>
                      </a:r>
                      <a:r>
                        <a:rPr lang="en-US" sz="1500" baseline="0" dirty="0"/>
                        <a:t> expressing tumors</a:t>
                      </a:r>
                      <a:endParaRPr lang="en-US" sz="1500" dirty="0"/>
                    </a:p>
                  </a:txBody>
                  <a:tcPr marL="68580" marR="68580"/>
                </a:tc>
                <a:extLst>
                  <a:ext uri="{0D108BD9-81ED-4DB2-BD59-A6C34878D82A}">
                    <a16:rowId xmlns="" xmlns:a16="http://schemas.microsoft.com/office/drawing/2014/main" val="10001"/>
                  </a:ext>
                </a:extLst>
              </a:tr>
              <a:tr h="533054">
                <a:tc>
                  <a:txBody>
                    <a:bodyPr/>
                    <a:lstStyle/>
                    <a:p>
                      <a:r>
                        <a:rPr lang="en-US" sz="1500" dirty="0"/>
                        <a:t>Proliferation</a:t>
                      </a:r>
                      <a:r>
                        <a:rPr lang="en-US" sz="1500" baseline="0" dirty="0"/>
                        <a:t> marker</a:t>
                      </a:r>
                      <a:endParaRPr lang="en-US" sz="1500" dirty="0"/>
                    </a:p>
                  </a:txBody>
                  <a:tcPr marL="68580" marR="68580"/>
                </a:tc>
                <a:tc>
                  <a:txBody>
                    <a:bodyPr/>
                    <a:lstStyle/>
                    <a:p>
                      <a:r>
                        <a:rPr lang="en-US" sz="1500" dirty="0"/>
                        <a:t>18F Thymidine</a:t>
                      </a:r>
                    </a:p>
                  </a:txBody>
                  <a:tcPr marL="68580" marR="68580"/>
                </a:tc>
                <a:tc>
                  <a:txBody>
                    <a:bodyPr/>
                    <a:lstStyle/>
                    <a:p>
                      <a:r>
                        <a:rPr lang="en-US" sz="1500" dirty="0"/>
                        <a:t>Haematolymphoid, early response</a:t>
                      </a:r>
                    </a:p>
                  </a:txBody>
                  <a:tcPr marL="68580" marR="68580"/>
                </a:tc>
                <a:extLst>
                  <a:ext uri="{0D108BD9-81ED-4DB2-BD59-A6C34878D82A}">
                    <a16:rowId xmlns="" xmlns:a16="http://schemas.microsoft.com/office/drawing/2014/main" val="10002"/>
                  </a:ext>
                </a:extLst>
              </a:tr>
              <a:tr h="308610">
                <a:tc>
                  <a:txBody>
                    <a:bodyPr/>
                    <a:lstStyle/>
                    <a:p>
                      <a:r>
                        <a:rPr lang="en-US" sz="1500" dirty="0"/>
                        <a:t>Hypoxia</a:t>
                      </a:r>
                      <a:r>
                        <a:rPr lang="en-US" sz="1500" baseline="0" dirty="0"/>
                        <a:t> imaging</a:t>
                      </a:r>
                      <a:endParaRPr lang="en-US" sz="1500" dirty="0"/>
                    </a:p>
                  </a:txBody>
                  <a:tcPr marL="68580" marR="68580"/>
                </a:tc>
                <a:tc>
                  <a:txBody>
                    <a:bodyPr/>
                    <a:lstStyle/>
                    <a:p>
                      <a:r>
                        <a:rPr lang="en-US" sz="1500" dirty="0"/>
                        <a:t>18F MIZO/ 64Cu ASTM</a:t>
                      </a:r>
                    </a:p>
                  </a:txBody>
                  <a:tcPr marL="68580" marR="68580"/>
                </a:tc>
                <a:tc>
                  <a:txBody>
                    <a:bodyPr/>
                    <a:lstStyle/>
                    <a:p>
                      <a:r>
                        <a:rPr lang="en-US" sz="1500" dirty="0"/>
                        <a:t>Head neck, cervix Ca</a:t>
                      </a:r>
                    </a:p>
                  </a:txBody>
                  <a:tcPr marL="68580" marR="68580"/>
                </a:tc>
                <a:extLst>
                  <a:ext uri="{0D108BD9-81ED-4DB2-BD59-A6C34878D82A}">
                    <a16:rowId xmlns="" xmlns:a16="http://schemas.microsoft.com/office/drawing/2014/main" val="10003"/>
                  </a:ext>
                </a:extLst>
              </a:tr>
              <a:tr h="533054">
                <a:tc>
                  <a:txBody>
                    <a:bodyPr/>
                    <a:lstStyle/>
                    <a:p>
                      <a:r>
                        <a:rPr lang="en-US" sz="1500" dirty="0"/>
                        <a:t>Amino</a:t>
                      </a:r>
                      <a:r>
                        <a:rPr lang="en-US" sz="1500" baseline="0" dirty="0"/>
                        <a:t> Acid metabolism</a:t>
                      </a:r>
                      <a:endParaRPr lang="en-US" sz="1500" dirty="0"/>
                    </a:p>
                  </a:txBody>
                  <a:tcPr marL="68580" marR="68580"/>
                </a:tc>
                <a:tc>
                  <a:txBody>
                    <a:bodyPr/>
                    <a:lstStyle/>
                    <a:p>
                      <a:r>
                        <a:rPr lang="en-US" sz="1500" dirty="0"/>
                        <a:t>18 F Tyrosine</a:t>
                      </a:r>
                    </a:p>
                  </a:txBody>
                  <a:tcPr marL="68580" marR="68580"/>
                </a:tc>
                <a:tc>
                  <a:txBody>
                    <a:bodyPr/>
                    <a:lstStyle/>
                    <a:p>
                      <a:r>
                        <a:rPr lang="en-US" sz="1500" dirty="0" err="1"/>
                        <a:t>Gliomas</a:t>
                      </a:r>
                      <a:endParaRPr lang="en-US" sz="1500" dirty="0"/>
                    </a:p>
                  </a:txBody>
                  <a:tcPr marL="68580" marR="68580"/>
                </a:tc>
                <a:extLst>
                  <a:ext uri="{0D108BD9-81ED-4DB2-BD59-A6C34878D82A}">
                    <a16:rowId xmlns="" xmlns:a16="http://schemas.microsoft.com/office/drawing/2014/main" val="10004"/>
                  </a:ext>
                </a:extLst>
              </a:tr>
              <a:tr h="308610">
                <a:tc>
                  <a:txBody>
                    <a:bodyPr/>
                    <a:lstStyle/>
                    <a:p>
                      <a:r>
                        <a:rPr lang="en-US" sz="1500" dirty="0"/>
                        <a:t>DOPAMINE receptor</a:t>
                      </a:r>
                    </a:p>
                  </a:txBody>
                  <a:tcPr marL="68580" marR="68580"/>
                </a:tc>
                <a:tc>
                  <a:txBody>
                    <a:bodyPr/>
                    <a:lstStyle/>
                    <a:p>
                      <a:r>
                        <a:rPr lang="en-US" sz="1500" dirty="0"/>
                        <a:t>18 F DOPA</a:t>
                      </a:r>
                    </a:p>
                  </a:txBody>
                  <a:tcPr marL="68580" marR="68580"/>
                </a:tc>
                <a:tc>
                  <a:txBody>
                    <a:bodyPr/>
                    <a:lstStyle/>
                    <a:p>
                      <a:r>
                        <a:rPr lang="en-US" sz="1500" dirty="0" err="1"/>
                        <a:t>Gliomas</a:t>
                      </a:r>
                      <a:endParaRPr lang="en-US" sz="1500" dirty="0"/>
                    </a:p>
                  </a:txBody>
                  <a:tcPr marL="68580" marR="68580"/>
                </a:tc>
                <a:extLst>
                  <a:ext uri="{0D108BD9-81ED-4DB2-BD59-A6C34878D82A}">
                    <a16:rowId xmlns="" xmlns:a16="http://schemas.microsoft.com/office/drawing/2014/main" val="10005"/>
                  </a:ext>
                </a:extLst>
              </a:tr>
              <a:tr h="308610">
                <a:tc>
                  <a:txBody>
                    <a:bodyPr/>
                    <a:lstStyle/>
                    <a:p>
                      <a:r>
                        <a:rPr lang="en-US" sz="1500" dirty="0"/>
                        <a:t>Lipid Metabolism </a:t>
                      </a:r>
                    </a:p>
                  </a:txBody>
                  <a:tcPr marL="68580" marR="68580"/>
                </a:tc>
                <a:tc>
                  <a:txBody>
                    <a:bodyPr/>
                    <a:lstStyle/>
                    <a:p>
                      <a:r>
                        <a:rPr lang="en-US" sz="1500" dirty="0"/>
                        <a:t>18 F </a:t>
                      </a:r>
                      <a:r>
                        <a:rPr lang="en-US" sz="1500" dirty="0" err="1"/>
                        <a:t>Choline</a:t>
                      </a:r>
                      <a:endParaRPr lang="en-US" sz="1500" dirty="0"/>
                    </a:p>
                  </a:txBody>
                  <a:tcPr marL="68580" marR="68580"/>
                </a:tc>
                <a:tc>
                  <a:txBody>
                    <a:bodyPr/>
                    <a:lstStyle/>
                    <a:p>
                      <a:r>
                        <a:rPr lang="en-US" sz="1500" dirty="0"/>
                        <a:t>HCC, Prostate</a:t>
                      </a:r>
                    </a:p>
                  </a:txBody>
                  <a:tcPr marL="68580" marR="68580"/>
                </a:tc>
                <a:extLst>
                  <a:ext uri="{0D108BD9-81ED-4DB2-BD59-A6C34878D82A}">
                    <a16:rowId xmlns="" xmlns:a16="http://schemas.microsoft.com/office/drawing/2014/main" val="10006"/>
                  </a:ext>
                </a:extLst>
              </a:tr>
              <a:tr h="533054">
                <a:tc>
                  <a:txBody>
                    <a:bodyPr/>
                    <a:lstStyle/>
                    <a:p>
                      <a:r>
                        <a:rPr lang="en-US" sz="1500" dirty="0"/>
                        <a:t>Somatostatin Receptor</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68Ga</a:t>
                      </a:r>
                      <a:r>
                        <a:rPr lang="en-US" sz="1500" baseline="0" dirty="0"/>
                        <a:t> DOTA –TOC/TATE</a:t>
                      </a:r>
                      <a:endParaRPr lang="en-US" sz="1500" dirty="0"/>
                    </a:p>
                    <a:p>
                      <a:endParaRPr lang="en-US" sz="1500" dirty="0"/>
                    </a:p>
                  </a:txBody>
                  <a:tcPr marL="68580" marR="68580"/>
                </a:tc>
                <a:tc>
                  <a:txBody>
                    <a:bodyPr/>
                    <a:lstStyle/>
                    <a:p>
                      <a:r>
                        <a:rPr lang="en-US" sz="1500" dirty="0"/>
                        <a:t>Neuroendocrine tumors</a:t>
                      </a:r>
                    </a:p>
                  </a:txBody>
                  <a:tcPr marL="68580" marR="68580"/>
                </a:tc>
                <a:extLst>
                  <a:ext uri="{0D108BD9-81ED-4DB2-BD59-A6C34878D82A}">
                    <a16:rowId xmlns="" xmlns:a16="http://schemas.microsoft.com/office/drawing/2014/main" val="10007"/>
                  </a:ext>
                </a:extLst>
              </a:tr>
              <a:tr h="757497">
                <a:tc>
                  <a:txBody>
                    <a:bodyPr/>
                    <a:lstStyle/>
                    <a:p>
                      <a:r>
                        <a:rPr lang="en-US" sz="1500" dirty="0"/>
                        <a:t>Estrogen receptor expression </a:t>
                      </a:r>
                    </a:p>
                  </a:txBody>
                  <a:tcPr marL="68580" marR="68580"/>
                </a:tc>
                <a:tc>
                  <a:txBody>
                    <a:bodyPr/>
                    <a:lstStyle/>
                    <a:p>
                      <a:r>
                        <a:rPr lang="en-US" sz="1500" dirty="0"/>
                        <a:t>18 F FESO</a:t>
                      </a:r>
                    </a:p>
                  </a:txBody>
                  <a:tcPr marL="68580" marR="68580"/>
                </a:tc>
                <a:tc>
                  <a:txBody>
                    <a:bodyPr/>
                    <a:lstStyle/>
                    <a:p>
                      <a:r>
                        <a:rPr lang="en-US" sz="1500" dirty="0"/>
                        <a:t>Breast, estrogen receptor expressing tumors</a:t>
                      </a:r>
                    </a:p>
                  </a:txBody>
                  <a:tcPr marL="68580" marR="68580"/>
                </a:tc>
                <a:extLst>
                  <a:ext uri="{0D108BD9-81ED-4DB2-BD59-A6C34878D82A}">
                    <a16:rowId xmlns="" xmlns:a16="http://schemas.microsoft.com/office/drawing/2014/main" val="10008"/>
                  </a:ext>
                </a:extLst>
              </a:tr>
              <a:tr h="757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Apoptosis</a:t>
                      </a:r>
                    </a:p>
                    <a:p>
                      <a:endParaRPr lang="en-US" sz="1500" dirty="0"/>
                    </a:p>
                  </a:txBody>
                  <a:tcPr marL="68580" marR="68580"/>
                </a:tc>
                <a:tc>
                  <a:txBody>
                    <a:bodyPr/>
                    <a:lstStyle/>
                    <a:p>
                      <a:r>
                        <a:rPr lang="en-US" sz="1500" dirty="0"/>
                        <a:t>18 F </a:t>
                      </a:r>
                      <a:r>
                        <a:rPr lang="en-US" sz="1500" dirty="0" err="1"/>
                        <a:t>annexin</a:t>
                      </a:r>
                      <a:endParaRPr lang="en-US" sz="1500" dirty="0"/>
                    </a:p>
                    <a:p>
                      <a:r>
                        <a:rPr lang="en-US" sz="1500" dirty="0"/>
                        <a:t>99mTc –HYNIC - </a:t>
                      </a:r>
                      <a:r>
                        <a:rPr lang="en-US" sz="1500" dirty="0" err="1"/>
                        <a:t>annexin</a:t>
                      </a:r>
                      <a:endParaRPr lang="en-US" sz="1500" dirty="0"/>
                    </a:p>
                  </a:txBody>
                  <a:tcPr marL="68580" marR="68580"/>
                </a:tc>
                <a:tc>
                  <a:txBody>
                    <a:bodyPr/>
                    <a:lstStyle/>
                    <a:p>
                      <a:r>
                        <a:rPr lang="en-US" sz="1500" dirty="0"/>
                        <a:t>Cell death</a:t>
                      </a:r>
                    </a:p>
                  </a:txBody>
                  <a:tcPr marL="68580" marR="68580"/>
                </a:tc>
                <a:extLst>
                  <a:ext uri="{0D108BD9-81ED-4DB2-BD59-A6C34878D82A}">
                    <a16:rowId xmlns="" xmlns:a16="http://schemas.microsoft.com/office/drawing/2014/main" val="10009"/>
                  </a:ext>
                </a:extLst>
              </a:tr>
              <a:tr h="757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SYMPORTER  GENE EXPRESSION</a:t>
                      </a:r>
                    </a:p>
                  </a:txBody>
                  <a:tcPr marL="68580" marR="68580"/>
                </a:tc>
                <a:tc>
                  <a:txBody>
                    <a:bodyPr/>
                    <a:lstStyle/>
                    <a:p>
                      <a:r>
                        <a:rPr lang="en-US" sz="1500" dirty="0"/>
                        <a:t>131i,I123,99MTcO4</a:t>
                      </a:r>
                    </a:p>
                    <a:p>
                      <a:r>
                        <a:rPr lang="en-US" sz="1500" dirty="0"/>
                        <a:t>I124</a:t>
                      </a:r>
                    </a:p>
                    <a:p>
                      <a:endParaRPr lang="en-US" sz="1500" dirty="0"/>
                    </a:p>
                  </a:txBody>
                  <a:tcPr marL="68580" marR="68580"/>
                </a:tc>
                <a:tc>
                  <a:txBody>
                    <a:bodyPr/>
                    <a:lstStyle/>
                    <a:p>
                      <a:r>
                        <a:rPr lang="en-US" sz="1500" dirty="0"/>
                        <a:t>Thyroid, breast</a:t>
                      </a:r>
                    </a:p>
                  </a:txBody>
                  <a:tcPr marL="68580" marR="68580"/>
                </a:tc>
                <a:extLst>
                  <a:ext uri="{0D108BD9-81ED-4DB2-BD59-A6C34878D82A}">
                    <a16:rowId xmlns="" xmlns:a16="http://schemas.microsoft.com/office/drawing/2014/main" val="10010"/>
                  </a:ext>
                </a:extLst>
              </a:tr>
              <a:tr h="533054">
                <a:tc>
                  <a:txBody>
                    <a:bodyPr/>
                    <a:lstStyle/>
                    <a:p>
                      <a:r>
                        <a:rPr lang="en-US" sz="1500" dirty="0"/>
                        <a:t>VEGF Expression</a:t>
                      </a:r>
                    </a:p>
                  </a:txBody>
                  <a:tcPr marL="68580" marR="68580"/>
                </a:tc>
                <a:tc>
                  <a:txBody>
                    <a:bodyPr/>
                    <a:lstStyle/>
                    <a:p>
                      <a:r>
                        <a:rPr lang="en-US" sz="1500" dirty="0"/>
                        <a:t>99mTc – HYNIC- VEGF</a:t>
                      </a:r>
                    </a:p>
                    <a:p>
                      <a:r>
                        <a:rPr lang="en-US" sz="1500" dirty="0"/>
                        <a:t>18F-VEGF</a:t>
                      </a:r>
                    </a:p>
                  </a:txBody>
                  <a:tcPr marL="68580" marR="68580"/>
                </a:tc>
                <a:tc>
                  <a:txBody>
                    <a:bodyPr/>
                    <a:lstStyle/>
                    <a:p>
                      <a:r>
                        <a:rPr lang="en-US" sz="1500" dirty="0"/>
                        <a:t>Tumor angiogenesis</a:t>
                      </a:r>
                    </a:p>
                  </a:txBody>
                  <a:tcPr marL="68580" marR="68580"/>
                </a:tc>
                <a:extLst>
                  <a:ext uri="{0D108BD9-81ED-4DB2-BD59-A6C34878D82A}">
                    <a16:rowId xmlns="" xmlns:a16="http://schemas.microsoft.com/office/drawing/2014/main" val="10011"/>
                  </a:ext>
                </a:extLst>
              </a:tr>
            </a:tbl>
          </a:graphicData>
        </a:graphic>
      </p:graphicFrame>
      <p:sp>
        <p:nvSpPr>
          <p:cNvPr id="2" name="Rounded Rectangle 1"/>
          <p:cNvSpPr/>
          <p:nvPr/>
        </p:nvSpPr>
        <p:spPr>
          <a:xfrm>
            <a:off x="1219200" y="228600"/>
            <a:ext cx="2133600" cy="6553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67533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0,887575864,I:\Rad553\2010\RAD553_2010_On_line1_NM\Media.ppcx"/>
</p:tagLst>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fHer master">
  <a:themeElements>
    <a:clrScheme name="PrefHer master 3">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27236A"/>
      </a:hlink>
      <a:folHlink>
        <a:srgbClr val="27236A"/>
      </a:folHlink>
    </a:clrScheme>
    <a:fontScheme name="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17961" dir="2700000" algn="ctr" rotWithShape="0">
                  <a:schemeClr val="tx1">
                    <a:gamma/>
                    <a:shade val="60000"/>
                    <a:invGamma/>
                  </a:schemeClr>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rgbClr val="330052"/>
            </a:solidFill>
            <a:effectLst/>
            <a:latin typeface="Her Light" pitchFamily="2" charset="0"/>
            <a:cs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17961" dir="2700000" algn="ctr" rotWithShape="0">
                  <a:schemeClr val="tx1">
                    <a:gamma/>
                    <a:shade val="60000"/>
                    <a:invGamma/>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330052"/>
            </a:solidFill>
            <a:effectLst/>
            <a:latin typeface="Her Light" pitchFamily="2" charset="0"/>
            <a:cs typeface="Arial" charset="0"/>
          </a:defRPr>
        </a:defPPr>
      </a:lstStyle>
    </a:lnDef>
    <a:txDef>
      <a:spPr>
        <a:noFill/>
      </a:spPr>
      <a:bodyPr wrap="square" rtlCol="0">
        <a:spAutoFit/>
      </a:bodyPr>
      <a:lstStyle>
        <a:defPPr algn="l">
          <a:defRPr sz="1000" dirty="0" err="1" smtClean="0">
            <a:latin typeface="Verdana" pitchFamily="34" charset="0"/>
            <a:ea typeface="Verdana" pitchFamily="34" charset="0"/>
            <a:cs typeface="Verdana" pitchFamily="34" charset="0"/>
          </a:defRPr>
        </a:defPPr>
      </a:lstStyle>
    </a:txDef>
  </a:objectDefaults>
  <a:extraClrSchemeLst>
    <a:extraClrScheme>
      <a:clrScheme name="10_Office Theme 1">
        <a:dk1>
          <a:srgbClr val="000000"/>
        </a:dk1>
        <a:lt1>
          <a:srgbClr val="FFFFFF"/>
        </a:lt1>
        <a:dk2>
          <a:srgbClr val="0079C2"/>
        </a:dk2>
        <a:lt2>
          <a:srgbClr val="D9D9D9"/>
        </a:lt2>
        <a:accent1>
          <a:srgbClr val="FB6D13"/>
        </a:accent1>
        <a:accent2>
          <a:srgbClr val="068D05"/>
        </a:accent2>
        <a:accent3>
          <a:srgbClr val="FFFFFF"/>
        </a:accent3>
        <a:accent4>
          <a:srgbClr val="000000"/>
        </a:accent4>
        <a:accent5>
          <a:srgbClr val="FDBAAA"/>
        </a:accent5>
        <a:accent6>
          <a:srgbClr val="057F04"/>
        </a:accent6>
        <a:hlink>
          <a:srgbClr val="7F7F7F"/>
        </a:hlink>
        <a:folHlink>
          <a:srgbClr val="D5E1EF"/>
        </a:folHlink>
      </a:clrScheme>
      <a:clrMap bg1="lt1" tx1="dk1" bg2="lt2" tx2="dk2" accent1="accent1" accent2="accent2" accent3="accent3" accent4="accent4" accent5="accent5" accent6="accent6" hlink="hlink" folHlink="folHlink"/>
    </a:extraClrScheme>
    <a:extraClrScheme>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clrMap bg1="lt1" tx1="dk1" bg2="lt2" tx2="dk2" accent1="accent1" accent2="accent2" accent3="accent3" accent4="accent4" accent5="accent5" accent6="accent6" hlink="hlink" folHlink="folHlink"/>
    </a:extraClrScheme>
    <a:extraClrScheme>
      <a:clrScheme name="PrefHer master 1">
        <a:dk1>
          <a:srgbClr val="000000"/>
        </a:dk1>
        <a:lt1>
          <a:srgbClr val="FFFFFF"/>
        </a:lt1>
        <a:dk2>
          <a:srgbClr val="0079C2"/>
        </a:dk2>
        <a:lt2>
          <a:srgbClr val="D9D9D9"/>
        </a:lt2>
        <a:accent1>
          <a:srgbClr val="FB6D13"/>
        </a:accent1>
        <a:accent2>
          <a:srgbClr val="068D05"/>
        </a:accent2>
        <a:accent3>
          <a:srgbClr val="FFFFFF"/>
        </a:accent3>
        <a:accent4>
          <a:srgbClr val="000000"/>
        </a:accent4>
        <a:accent5>
          <a:srgbClr val="FDBAAA"/>
        </a:accent5>
        <a:accent6>
          <a:srgbClr val="057F04"/>
        </a:accent6>
        <a:hlink>
          <a:srgbClr val="7F7F7F"/>
        </a:hlink>
        <a:folHlink>
          <a:srgbClr val="D5E1EF"/>
        </a:folHlink>
      </a:clrScheme>
      <a:clrMap bg1="lt1" tx1="dk1" bg2="lt2" tx2="dk2" accent1="accent1" accent2="accent2" accent3="accent3" accent4="accent4" accent5="accent5" accent6="accent6" hlink="hlink" folHlink="folHlink"/>
    </a:extraClrScheme>
    <a:extraClrScheme>
      <a:clrScheme name="PrefHer master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clrMap bg1="lt1" tx1="dk1" bg2="lt2" tx2="dk2" accent1="accent1" accent2="accent2" accent3="accent3" accent4="accent4" accent5="accent5" accent6="accent6" hlink="hlink" folHlink="folHlink"/>
    </a:extraClrScheme>
    <a:extraClrScheme>
      <a:clrScheme name="PrefHer master 3">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27236A"/>
        </a:hlink>
        <a:folHlink>
          <a:srgbClr val="27236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ppt/theme/themeOverride2.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ppt/theme/themeOverride3.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ppt/theme/themeOverride4.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ppt/theme/themeOverride5.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ppt/theme/themeOverride6.xml><?xml version="1.0" encoding="utf-8"?>
<a:themeOverride xmlns:a="http://schemas.openxmlformats.org/drawingml/2006/main">
  <a:clrScheme name="10_Office Theme 2">
    <a:dk1>
      <a:srgbClr val="27236A"/>
    </a:dk1>
    <a:lt1>
      <a:srgbClr val="FFFFFF"/>
    </a:lt1>
    <a:dk2>
      <a:srgbClr val="F2C6CB"/>
    </a:dk2>
    <a:lt2>
      <a:srgbClr val="D8D5E2"/>
    </a:lt2>
    <a:accent1>
      <a:srgbClr val="E37931"/>
    </a:accent1>
    <a:accent2>
      <a:srgbClr val="B6B2CC"/>
    </a:accent2>
    <a:accent3>
      <a:srgbClr val="FFFFFF"/>
    </a:accent3>
    <a:accent4>
      <a:srgbClr val="201C59"/>
    </a:accent4>
    <a:accent5>
      <a:srgbClr val="EFBEAD"/>
    </a:accent5>
    <a:accent6>
      <a:srgbClr val="A5A1B9"/>
    </a:accent6>
    <a:hlink>
      <a:srgbClr val="4A4C4B"/>
    </a:hlink>
    <a:folHlink>
      <a:srgbClr val="D63C66"/>
    </a:folHlink>
  </a:clrScheme>
</a:themeOverride>
</file>

<file path=docProps/app.xml><?xml version="1.0" encoding="utf-8"?>
<Properties xmlns="http://schemas.openxmlformats.org/officeDocument/2006/extended-properties" xmlns:vt="http://schemas.openxmlformats.org/officeDocument/2006/docPropsVTypes">
  <Template>Theme3</Template>
  <TotalTime>345</TotalTime>
  <Words>1272</Words>
  <Application>Microsoft Office PowerPoint</Application>
  <PresentationFormat>On-screen Show (4:3)</PresentationFormat>
  <Paragraphs>256</Paragraphs>
  <Slides>42</Slides>
  <Notes>9</Notes>
  <HiddenSlides>4</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42</vt:i4>
      </vt:variant>
    </vt:vector>
  </HeadingPairs>
  <TitlesOfParts>
    <vt:vector size="49" baseType="lpstr">
      <vt:lpstr>Theme3</vt:lpstr>
      <vt:lpstr>Office Theme</vt:lpstr>
      <vt:lpstr>2_Office Theme</vt:lpstr>
      <vt:lpstr>PrefHer master</vt:lpstr>
      <vt:lpstr>1_Office Theme</vt:lpstr>
      <vt:lpstr>Bitmap Image</vt:lpstr>
      <vt:lpstr>CorelDRAW</vt:lpstr>
      <vt:lpstr>Slide 1</vt:lpstr>
      <vt:lpstr>Medical Applications of Radioisotopes</vt:lpstr>
      <vt:lpstr>What are Radionuclides?</vt:lpstr>
      <vt:lpstr>Properties of Radionuclides</vt:lpstr>
      <vt:lpstr>Medical Applications</vt:lpstr>
      <vt:lpstr>Diagnostic Radiopharmaceuticals</vt:lpstr>
      <vt:lpstr>Diagnostic Radiopharmaceuticals : in-vivo</vt:lpstr>
      <vt:lpstr>How are nuclear scans different?</vt:lpstr>
      <vt:lpstr>Slide 9</vt:lpstr>
      <vt:lpstr>Positron Emission Tomography</vt:lpstr>
      <vt:lpstr>DIAGNOSTIC NUCLEAR MEDICINE PET/CT at TMC</vt:lpstr>
      <vt:lpstr>How has nuclear functional imaging made a difference? </vt:lpstr>
      <vt:lpstr>Slide 13</vt:lpstr>
      <vt:lpstr>Slide 14</vt:lpstr>
      <vt:lpstr>Slide 15</vt:lpstr>
      <vt:lpstr>Slide 16</vt:lpstr>
      <vt:lpstr>Slide 17</vt:lpstr>
      <vt:lpstr>Therapeutic Radiopharmaceuticals</vt:lpstr>
      <vt:lpstr>Slide 19</vt:lpstr>
      <vt:lpstr>Slide 20</vt:lpstr>
      <vt:lpstr>Slide 21</vt:lpstr>
      <vt:lpstr>Slide 22</vt:lpstr>
      <vt:lpstr>Radioimmunotherapy (RIT)  Making ‘smart bombs’ for cancer treatment  </vt:lpstr>
      <vt:lpstr>Approval of Trastuzumab for HER2-positive  MBC</vt:lpstr>
      <vt:lpstr>Slamon: Overall survival in HER2 3+ patients</vt:lpstr>
      <vt:lpstr>Can we reduce the cost of therapeutic antibodies AND make them more effective?</vt:lpstr>
      <vt:lpstr>Radioimmunotherapy</vt:lpstr>
      <vt:lpstr>Slide 28</vt:lpstr>
      <vt:lpstr>Radioimmunotherapy</vt:lpstr>
      <vt:lpstr>Patient 1- Retention time= 167.54 hrs, Calculated therapeutic activity= 30.45mCi</vt:lpstr>
      <vt:lpstr>Patient 2 Retention time= 93.77 hrs, Calculated therapeutic activity= 86.79mCi</vt:lpstr>
      <vt:lpstr>177Lu Trastuzumab Imaging &amp; Treatment</vt:lpstr>
      <vt:lpstr>Case 1</vt:lpstr>
      <vt:lpstr>Slide 34</vt:lpstr>
      <vt:lpstr>Slide 35</vt:lpstr>
      <vt:lpstr>Slide 36</vt:lpstr>
      <vt:lpstr>Slide 37</vt:lpstr>
      <vt:lpstr>Radiolabeled Antibodies Yet to reach the Clinics</vt:lpstr>
      <vt:lpstr>Slide 39</vt:lpstr>
      <vt:lpstr>Nuclear Imaging and Treatment are wonderful examples of ‘Precision’ or ‘Personalized’ medicine that is being discussed and pursued all over the world.  </vt:lpstr>
      <vt:lpstr>Focus of research</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RANGARAJAN</dc:creator>
  <cp:lastModifiedBy>hp</cp:lastModifiedBy>
  <cp:revision>73</cp:revision>
  <dcterms:created xsi:type="dcterms:W3CDTF">2016-07-18T07:42:52Z</dcterms:created>
  <dcterms:modified xsi:type="dcterms:W3CDTF">2018-10-25T09:03:05Z</dcterms:modified>
</cp:coreProperties>
</file>